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media/image31.jpg" ContentType="image/jpeg"/>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42"/>
  </p:notesMasterIdLst>
  <p:sldIdLst>
    <p:sldId id="256" r:id="rId2"/>
    <p:sldId id="283" r:id="rId3"/>
    <p:sldId id="296" r:id="rId4"/>
    <p:sldId id="289" r:id="rId5"/>
    <p:sldId id="284" r:id="rId6"/>
    <p:sldId id="285" r:id="rId7"/>
    <p:sldId id="259" r:id="rId8"/>
    <p:sldId id="294" r:id="rId9"/>
    <p:sldId id="260" r:id="rId10"/>
    <p:sldId id="297" r:id="rId11"/>
    <p:sldId id="261" r:id="rId12"/>
    <p:sldId id="271" r:id="rId13"/>
    <p:sldId id="272" r:id="rId14"/>
    <p:sldId id="273" r:id="rId15"/>
    <p:sldId id="267" r:id="rId16"/>
    <p:sldId id="268" r:id="rId17"/>
    <p:sldId id="305" r:id="rId18"/>
    <p:sldId id="306" r:id="rId19"/>
    <p:sldId id="269" r:id="rId20"/>
    <p:sldId id="266" r:id="rId21"/>
    <p:sldId id="307" r:id="rId22"/>
    <p:sldId id="270" r:id="rId23"/>
    <p:sldId id="262" r:id="rId24"/>
    <p:sldId id="281" r:id="rId25"/>
    <p:sldId id="280" r:id="rId26"/>
    <p:sldId id="292" r:id="rId27"/>
    <p:sldId id="293" r:id="rId28"/>
    <p:sldId id="263" r:id="rId29"/>
    <p:sldId id="295" r:id="rId30"/>
    <p:sldId id="287" r:id="rId31"/>
    <p:sldId id="290" r:id="rId32"/>
    <p:sldId id="288" r:id="rId33"/>
    <p:sldId id="298" r:id="rId34"/>
    <p:sldId id="299" r:id="rId35"/>
    <p:sldId id="258" r:id="rId36"/>
    <p:sldId id="301" r:id="rId37"/>
    <p:sldId id="302" r:id="rId38"/>
    <p:sldId id="303" r:id="rId39"/>
    <p:sldId id="304" r:id="rId40"/>
    <p:sldId id="286"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3" d="100"/>
          <a:sy n="73" d="100"/>
        </p:scale>
        <p:origin x="40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795AA-2936-4EAD-AA7F-75FD113F22FE}" type="datetimeFigureOut">
              <a:rPr lang="en-CA" smtClean="0"/>
              <a:t>2019-04-30</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D400D1-5912-4F4B-9C37-5A1D3C84D9A2}" type="slidenum">
              <a:rPr lang="en-CA" smtClean="0"/>
              <a:t>‹#›</a:t>
            </a:fld>
            <a:endParaRPr lang="en-CA"/>
          </a:p>
        </p:txBody>
      </p:sp>
    </p:spTree>
    <p:extLst>
      <p:ext uri="{BB962C8B-B14F-4D97-AF65-F5344CB8AC3E}">
        <p14:creationId xmlns:p14="http://schemas.microsoft.com/office/powerpoint/2010/main" val="3045779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FEF1DB-71E0-E34C-85A9-55AA004FBB03}" type="slidenum">
              <a:rPr lang="en-US" smtClean="0"/>
              <a:t>35</a:t>
            </a:fld>
            <a:endParaRPr lang="en-US"/>
          </a:p>
        </p:txBody>
      </p:sp>
    </p:spTree>
    <p:extLst>
      <p:ext uri="{BB962C8B-B14F-4D97-AF65-F5344CB8AC3E}">
        <p14:creationId xmlns:p14="http://schemas.microsoft.com/office/powerpoint/2010/main" val="36603603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87CB1C48-4F71-4E41-BE05-A1D7BA2F5259}" type="datetimeFigureOut">
              <a:rPr lang="en-CA" smtClean="0"/>
              <a:t>2019-04-30</a:t>
            </a:fld>
            <a:endParaRPr lang="en-CA"/>
          </a:p>
        </p:txBody>
      </p:sp>
      <p:sp>
        <p:nvSpPr>
          <p:cNvPr id="5" name="Footer Placeholder 4"/>
          <p:cNvSpPr>
            <a:spLocks noGrp="1"/>
          </p:cNvSpPr>
          <p:nvPr>
            <p:ph type="ftr" sz="quarter" idx="11"/>
          </p:nvPr>
        </p:nvSpPr>
        <p:spPr>
          <a:xfrm>
            <a:off x="1876424" y="5410201"/>
            <a:ext cx="5124886" cy="365125"/>
          </a:xfrm>
        </p:spPr>
        <p:txBody>
          <a:bodyPr/>
          <a:lstStyle/>
          <a:p>
            <a:endParaRPr lang="en-CA"/>
          </a:p>
        </p:txBody>
      </p:sp>
      <p:sp>
        <p:nvSpPr>
          <p:cNvPr id="6" name="Slide Number Placeholder 5"/>
          <p:cNvSpPr>
            <a:spLocks noGrp="1"/>
          </p:cNvSpPr>
          <p:nvPr>
            <p:ph type="sldNum" sz="quarter" idx="12"/>
          </p:nvPr>
        </p:nvSpPr>
        <p:spPr>
          <a:xfrm>
            <a:off x="9896911" y="5410199"/>
            <a:ext cx="771089" cy="365125"/>
          </a:xfrm>
        </p:spPr>
        <p:txBody>
          <a:bodyPr/>
          <a:lstStyle/>
          <a:p>
            <a:fld id="{EA2EE8D6-5286-4139-9F78-0335716D2AAD}" type="slidenum">
              <a:rPr lang="en-CA" smtClean="0"/>
              <a:t>‹#›</a:t>
            </a:fld>
            <a:endParaRPr lang="en-CA"/>
          </a:p>
        </p:txBody>
      </p:sp>
    </p:spTree>
    <p:extLst>
      <p:ext uri="{BB962C8B-B14F-4D97-AF65-F5344CB8AC3E}">
        <p14:creationId xmlns:p14="http://schemas.microsoft.com/office/powerpoint/2010/main" val="1339110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7CB1C48-4F71-4E41-BE05-A1D7BA2F5259}" type="datetimeFigureOut">
              <a:rPr lang="en-CA" smtClean="0"/>
              <a:t>2019-04-30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A2EE8D6-5286-4139-9F78-0335716D2AAD}" type="slidenum">
              <a:rPr lang="en-CA" smtClean="0"/>
              <a:t>‹#›</a:t>
            </a:fld>
            <a:endParaRPr lang="en-CA"/>
          </a:p>
        </p:txBody>
      </p:sp>
    </p:spTree>
    <p:extLst>
      <p:ext uri="{BB962C8B-B14F-4D97-AF65-F5344CB8AC3E}">
        <p14:creationId xmlns:p14="http://schemas.microsoft.com/office/powerpoint/2010/main" val="3495298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7CB1C48-4F71-4E41-BE05-A1D7BA2F5259}" type="datetimeFigureOut">
              <a:rPr lang="en-CA" smtClean="0"/>
              <a:t>2019-04-30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A2EE8D6-5286-4139-9F78-0335716D2AAD}" type="slidenum">
              <a:rPr lang="en-CA" smtClean="0"/>
              <a:t>‹#›</a:t>
            </a:fld>
            <a:endParaRPr lang="en-CA"/>
          </a:p>
        </p:txBody>
      </p:sp>
    </p:spTree>
    <p:extLst>
      <p:ext uri="{BB962C8B-B14F-4D97-AF65-F5344CB8AC3E}">
        <p14:creationId xmlns:p14="http://schemas.microsoft.com/office/powerpoint/2010/main" val="19133926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7CB1C48-4F71-4E41-BE05-A1D7BA2F5259}" type="datetimeFigureOut">
              <a:rPr lang="en-CA" smtClean="0"/>
              <a:t>2019-04-30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A2EE8D6-5286-4139-9F78-0335716D2AAD}" type="slidenum">
              <a:rPr lang="en-CA" smtClean="0"/>
              <a:t>‹#›</a:t>
            </a:fld>
            <a:endParaRPr lang="en-CA"/>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124715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7CB1C48-4F71-4E41-BE05-A1D7BA2F5259}" type="datetimeFigureOut">
              <a:rPr lang="en-CA" smtClean="0"/>
              <a:t>2019-04-30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A2EE8D6-5286-4139-9F78-0335716D2AAD}" type="slidenum">
              <a:rPr lang="en-CA" smtClean="0"/>
              <a:t>‹#›</a:t>
            </a:fld>
            <a:endParaRPr lang="en-CA"/>
          </a:p>
        </p:txBody>
      </p:sp>
    </p:spTree>
    <p:extLst>
      <p:ext uri="{BB962C8B-B14F-4D97-AF65-F5344CB8AC3E}">
        <p14:creationId xmlns:p14="http://schemas.microsoft.com/office/powerpoint/2010/main" val="37487993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87CB1C48-4F71-4E41-BE05-A1D7BA2F5259}" type="datetimeFigureOut">
              <a:rPr lang="en-CA" smtClean="0"/>
              <a:t>2019-04-30</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EA2EE8D6-5286-4139-9F78-0335716D2AAD}" type="slidenum">
              <a:rPr lang="en-CA" smtClean="0"/>
              <a:t>‹#›</a:t>
            </a:fld>
            <a:endParaRPr lang="en-CA"/>
          </a:p>
        </p:txBody>
      </p:sp>
    </p:spTree>
    <p:extLst>
      <p:ext uri="{BB962C8B-B14F-4D97-AF65-F5344CB8AC3E}">
        <p14:creationId xmlns:p14="http://schemas.microsoft.com/office/powerpoint/2010/main" val="10494146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87CB1C48-4F71-4E41-BE05-A1D7BA2F5259}" type="datetimeFigureOut">
              <a:rPr lang="en-CA" smtClean="0"/>
              <a:t>2019-04-30</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EA2EE8D6-5286-4139-9F78-0335716D2AAD}" type="slidenum">
              <a:rPr lang="en-CA" smtClean="0"/>
              <a:t>‹#›</a:t>
            </a:fld>
            <a:endParaRPr lang="en-CA"/>
          </a:p>
        </p:txBody>
      </p:sp>
    </p:spTree>
    <p:extLst>
      <p:ext uri="{BB962C8B-B14F-4D97-AF65-F5344CB8AC3E}">
        <p14:creationId xmlns:p14="http://schemas.microsoft.com/office/powerpoint/2010/main" val="22460431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B1C48-4F71-4E41-BE05-A1D7BA2F5259}" type="datetimeFigureOut">
              <a:rPr lang="en-CA" smtClean="0"/>
              <a:t>2019-04-30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A2EE8D6-5286-4139-9F78-0335716D2AAD}" type="slidenum">
              <a:rPr lang="en-CA" smtClean="0"/>
              <a:t>‹#›</a:t>
            </a:fld>
            <a:endParaRPr lang="en-CA"/>
          </a:p>
        </p:txBody>
      </p:sp>
    </p:spTree>
    <p:extLst>
      <p:ext uri="{BB962C8B-B14F-4D97-AF65-F5344CB8AC3E}">
        <p14:creationId xmlns:p14="http://schemas.microsoft.com/office/powerpoint/2010/main" val="35558867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B1C48-4F71-4E41-BE05-A1D7BA2F5259}" type="datetimeFigureOut">
              <a:rPr lang="en-CA" smtClean="0"/>
              <a:t>2019-04-30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A2EE8D6-5286-4139-9F78-0335716D2AAD}" type="slidenum">
              <a:rPr lang="en-CA" smtClean="0"/>
              <a:t>‹#›</a:t>
            </a:fld>
            <a:endParaRPr lang="en-CA"/>
          </a:p>
        </p:txBody>
      </p:sp>
    </p:spTree>
    <p:extLst>
      <p:ext uri="{BB962C8B-B14F-4D97-AF65-F5344CB8AC3E}">
        <p14:creationId xmlns:p14="http://schemas.microsoft.com/office/powerpoint/2010/main" val="82863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B1C48-4F71-4E41-BE05-A1D7BA2F5259}" type="datetimeFigureOut">
              <a:rPr lang="en-CA" smtClean="0"/>
              <a:t>2019-04-30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A2EE8D6-5286-4139-9F78-0335716D2AAD}" type="slidenum">
              <a:rPr lang="en-CA" smtClean="0"/>
              <a:t>‹#›</a:t>
            </a:fld>
            <a:endParaRPr lang="en-CA"/>
          </a:p>
        </p:txBody>
      </p:sp>
    </p:spTree>
    <p:extLst>
      <p:ext uri="{BB962C8B-B14F-4D97-AF65-F5344CB8AC3E}">
        <p14:creationId xmlns:p14="http://schemas.microsoft.com/office/powerpoint/2010/main" val="1228604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7CB1C48-4F71-4E41-BE05-A1D7BA2F5259}" type="datetimeFigureOut">
              <a:rPr lang="en-CA" smtClean="0"/>
              <a:t>2019-04-30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A2EE8D6-5286-4139-9F78-0335716D2AAD}" type="slidenum">
              <a:rPr lang="en-CA" smtClean="0"/>
              <a:t>‹#›</a:t>
            </a:fld>
            <a:endParaRPr lang="en-CA"/>
          </a:p>
        </p:txBody>
      </p:sp>
    </p:spTree>
    <p:extLst>
      <p:ext uri="{BB962C8B-B14F-4D97-AF65-F5344CB8AC3E}">
        <p14:creationId xmlns:p14="http://schemas.microsoft.com/office/powerpoint/2010/main" val="688558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CB1C48-4F71-4E41-BE05-A1D7BA2F5259}" type="datetimeFigureOut">
              <a:rPr lang="en-CA" smtClean="0"/>
              <a:t>2019-04-30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A2EE8D6-5286-4139-9F78-0335716D2AAD}" type="slidenum">
              <a:rPr lang="en-CA" smtClean="0"/>
              <a:t>‹#›</a:t>
            </a:fld>
            <a:endParaRPr lang="en-CA"/>
          </a:p>
        </p:txBody>
      </p:sp>
    </p:spTree>
    <p:extLst>
      <p:ext uri="{BB962C8B-B14F-4D97-AF65-F5344CB8AC3E}">
        <p14:creationId xmlns:p14="http://schemas.microsoft.com/office/powerpoint/2010/main" val="2451892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CB1C48-4F71-4E41-BE05-A1D7BA2F5259}" type="datetimeFigureOut">
              <a:rPr lang="en-CA" smtClean="0"/>
              <a:t>2019-04-30</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EA2EE8D6-5286-4139-9F78-0335716D2AAD}" type="slidenum">
              <a:rPr lang="en-CA" smtClean="0"/>
              <a:t>‹#›</a:t>
            </a:fld>
            <a:endParaRPr lang="en-CA"/>
          </a:p>
        </p:txBody>
      </p:sp>
    </p:spTree>
    <p:extLst>
      <p:ext uri="{BB962C8B-B14F-4D97-AF65-F5344CB8AC3E}">
        <p14:creationId xmlns:p14="http://schemas.microsoft.com/office/powerpoint/2010/main" val="1785754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CB1C48-4F71-4E41-BE05-A1D7BA2F5259}" type="datetimeFigureOut">
              <a:rPr lang="en-CA" smtClean="0"/>
              <a:t>2019-04-30</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EA2EE8D6-5286-4139-9F78-0335716D2AAD}" type="slidenum">
              <a:rPr lang="en-CA" smtClean="0"/>
              <a:t>‹#›</a:t>
            </a:fld>
            <a:endParaRPr lang="en-CA"/>
          </a:p>
        </p:txBody>
      </p:sp>
    </p:spTree>
    <p:extLst>
      <p:ext uri="{BB962C8B-B14F-4D97-AF65-F5344CB8AC3E}">
        <p14:creationId xmlns:p14="http://schemas.microsoft.com/office/powerpoint/2010/main" val="1751319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CB1C48-4F71-4E41-BE05-A1D7BA2F5259}" type="datetimeFigureOut">
              <a:rPr lang="en-CA" smtClean="0"/>
              <a:t>2019-04-30</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EA2EE8D6-5286-4139-9F78-0335716D2AAD}" type="slidenum">
              <a:rPr lang="en-CA" smtClean="0"/>
              <a:t>‹#›</a:t>
            </a:fld>
            <a:endParaRPr lang="en-CA"/>
          </a:p>
        </p:txBody>
      </p:sp>
    </p:spTree>
    <p:extLst>
      <p:ext uri="{BB962C8B-B14F-4D97-AF65-F5344CB8AC3E}">
        <p14:creationId xmlns:p14="http://schemas.microsoft.com/office/powerpoint/2010/main" val="2564226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7CB1C48-4F71-4E41-BE05-A1D7BA2F5259}" type="datetimeFigureOut">
              <a:rPr lang="en-CA" smtClean="0"/>
              <a:t>2019-04-30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A2EE8D6-5286-4139-9F78-0335716D2AAD}" type="slidenum">
              <a:rPr lang="en-CA" smtClean="0"/>
              <a:t>‹#›</a:t>
            </a:fld>
            <a:endParaRPr lang="en-CA"/>
          </a:p>
        </p:txBody>
      </p:sp>
    </p:spTree>
    <p:extLst>
      <p:ext uri="{BB962C8B-B14F-4D97-AF65-F5344CB8AC3E}">
        <p14:creationId xmlns:p14="http://schemas.microsoft.com/office/powerpoint/2010/main" val="510715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7CB1C48-4F71-4E41-BE05-A1D7BA2F5259}" type="datetimeFigureOut">
              <a:rPr lang="en-CA" smtClean="0"/>
              <a:t>2019-04-30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A2EE8D6-5286-4139-9F78-0335716D2AAD}" type="slidenum">
              <a:rPr lang="en-CA" smtClean="0"/>
              <a:t>‹#›</a:t>
            </a:fld>
            <a:endParaRPr lang="en-CA"/>
          </a:p>
        </p:txBody>
      </p:sp>
    </p:spTree>
    <p:extLst>
      <p:ext uri="{BB962C8B-B14F-4D97-AF65-F5344CB8AC3E}">
        <p14:creationId xmlns:p14="http://schemas.microsoft.com/office/powerpoint/2010/main" val="1005192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7CB1C48-4F71-4E41-BE05-A1D7BA2F5259}" type="datetimeFigureOut">
              <a:rPr lang="en-CA" smtClean="0"/>
              <a:t>2019-04-30</a:t>
            </a:fld>
            <a:endParaRPr lang="en-CA"/>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A2EE8D6-5286-4139-9F78-0335716D2AAD}" type="slidenum">
              <a:rPr lang="en-CA" smtClean="0"/>
              <a:t>‹#›</a:t>
            </a:fld>
            <a:endParaRPr lang="en-CA"/>
          </a:p>
        </p:txBody>
      </p:sp>
    </p:spTree>
    <p:extLst>
      <p:ext uri="{BB962C8B-B14F-4D97-AF65-F5344CB8AC3E}">
        <p14:creationId xmlns:p14="http://schemas.microsoft.com/office/powerpoint/2010/main" val="2151751413"/>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5.xml"/><Relationship Id="rId4" Type="http://schemas.openxmlformats.org/officeDocument/2006/relationships/image" Target="../media/image24.jpg"/></Relationships>
</file>

<file path=ppt/slides/_rels/slide2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tiff"/><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 name="Rectangle 7">
            <a:extLst>
              <a:ext uri="{FF2B5EF4-FFF2-40B4-BE49-F238E27FC236}">
                <a16:creationId xmlns:a16="http://schemas.microsoft.com/office/drawing/2014/main" id="{7A070EAD-1DCD-4F3D-BA84-799B891A0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0A98EE3-EBF6-46DB-BD89-E2C4C635F9C3}"/>
              </a:ext>
            </a:extLst>
          </p:cNvPr>
          <p:cNvSpPr>
            <a:spLocks noGrp="1"/>
          </p:cNvSpPr>
          <p:nvPr>
            <p:ph type="ctrTitle"/>
          </p:nvPr>
        </p:nvSpPr>
        <p:spPr>
          <a:xfrm>
            <a:off x="3108960" y="1122363"/>
            <a:ext cx="7559039" cy="3027360"/>
          </a:xfrm>
        </p:spPr>
        <p:txBody>
          <a:bodyPr>
            <a:normAutofit/>
          </a:bodyPr>
          <a:lstStyle/>
          <a:p>
            <a:r>
              <a:rPr lang="en-CA" sz="5400" dirty="0">
                <a:latin typeface="Agency FB" panose="020B0503020202020204" pitchFamily="34" charset="0"/>
              </a:rPr>
              <a:t>Mantis</a:t>
            </a:r>
            <a:br>
              <a:rPr lang="en-CA" sz="5400" dirty="0">
                <a:latin typeface="Agency FB" panose="020B0503020202020204" pitchFamily="34" charset="0"/>
              </a:rPr>
            </a:br>
            <a:endParaRPr lang="en-CA" sz="5400" dirty="0">
              <a:latin typeface="Agency FB" panose="020B0503020202020204" pitchFamily="34" charset="0"/>
            </a:endParaRPr>
          </a:p>
        </p:txBody>
      </p:sp>
      <p:sp>
        <p:nvSpPr>
          <p:cNvPr id="3" name="Subtitle 2">
            <a:extLst>
              <a:ext uri="{FF2B5EF4-FFF2-40B4-BE49-F238E27FC236}">
                <a16:creationId xmlns:a16="http://schemas.microsoft.com/office/drawing/2014/main" id="{FDBAECB3-7F9D-4958-98F3-7DC1CDD45CE5}"/>
              </a:ext>
            </a:extLst>
          </p:cNvPr>
          <p:cNvSpPr>
            <a:spLocks noGrp="1"/>
          </p:cNvSpPr>
          <p:nvPr>
            <p:ph type="subTitle" idx="1"/>
          </p:nvPr>
        </p:nvSpPr>
        <p:spPr>
          <a:xfrm>
            <a:off x="3128010" y="4149724"/>
            <a:ext cx="7539989" cy="1108075"/>
          </a:xfrm>
        </p:spPr>
        <p:txBody>
          <a:bodyPr>
            <a:normAutofit/>
          </a:bodyPr>
          <a:lstStyle/>
          <a:p>
            <a:r>
              <a:rPr lang="en-CA" sz="2400" dirty="0">
                <a:solidFill>
                  <a:schemeClr val="tx1"/>
                </a:solidFill>
              </a:rPr>
              <a:t>April 30</a:t>
            </a:r>
            <a:r>
              <a:rPr lang="en-CA" sz="2400" baseline="30000" dirty="0">
                <a:solidFill>
                  <a:schemeClr val="tx1"/>
                </a:solidFill>
              </a:rPr>
              <a:t>th</a:t>
            </a:r>
            <a:r>
              <a:rPr lang="en-CA" sz="2400" dirty="0">
                <a:solidFill>
                  <a:schemeClr val="tx1"/>
                </a:solidFill>
              </a:rPr>
              <a:t> 2019</a:t>
            </a:r>
          </a:p>
        </p:txBody>
      </p:sp>
      <p:grpSp>
        <p:nvGrpSpPr>
          <p:cNvPr id="72" name="Group 9">
            <a:extLst>
              <a:ext uri="{FF2B5EF4-FFF2-40B4-BE49-F238E27FC236}">
                <a16:creationId xmlns:a16="http://schemas.microsoft.com/office/drawing/2014/main" id="{DE471E13-6104-4637-8A8F-B545529B1D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802F412D-6781-427D-AB79-09FD610CCE5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12" name="Freeform 6">
              <a:extLst>
                <a:ext uri="{FF2B5EF4-FFF2-40B4-BE49-F238E27FC236}">
                  <a16:creationId xmlns:a16="http://schemas.microsoft.com/office/drawing/2014/main" id="{8471B962-D824-43CE-B5DD-704B305B28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3" name="Freeform 7">
              <a:extLst>
                <a:ext uri="{FF2B5EF4-FFF2-40B4-BE49-F238E27FC236}">
                  <a16:creationId xmlns:a16="http://schemas.microsoft.com/office/drawing/2014/main" id="{ED60EBD3-FA75-460B-AFBD-3F234A0CAA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4" name="Rectangle 8">
              <a:extLst>
                <a:ext uri="{FF2B5EF4-FFF2-40B4-BE49-F238E27FC236}">
                  <a16:creationId xmlns:a16="http://schemas.microsoft.com/office/drawing/2014/main" id="{D0791244-FBF2-49D9-BDBC-E2E58C86B4D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15" name="Freeform 9">
              <a:extLst>
                <a:ext uri="{FF2B5EF4-FFF2-40B4-BE49-F238E27FC236}">
                  <a16:creationId xmlns:a16="http://schemas.microsoft.com/office/drawing/2014/main" id="{FEE4C4B1-195C-40F5-A78F-2EB7ED6E6F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 name="Freeform 10">
              <a:extLst>
                <a:ext uri="{FF2B5EF4-FFF2-40B4-BE49-F238E27FC236}">
                  <a16:creationId xmlns:a16="http://schemas.microsoft.com/office/drawing/2014/main" id="{22766AF8-3850-41E4-80D0-321D9A13D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7" name="Freeform 11">
              <a:extLst>
                <a:ext uri="{FF2B5EF4-FFF2-40B4-BE49-F238E27FC236}">
                  <a16:creationId xmlns:a16="http://schemas.microsoft.com/office/drawing/2014/main" id="{8834F8EE-AB04-42FE-AE7B-3E9C6ACA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8" name="Freeform 12">
              <a:extLst>
                <a:ext uri="{FF2B5EF4-FFF2-40B4-BE49-F238E27FC236}">
                  <a16:creationId xmlns:a16="http://schemas.microsoft.com/office/drawing/2014/main" id="{C86BB534-4617-4275-908E-357CF2246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9" name="Freeform 13">
              <a:extLst>
                <a:ext uri="{FF2B5EF4-FFF2-40B4-BE49-F238E27FC236}">
                  <a16:creationId xmlns:a16="http://schemas.microsoft.com/office/drawing/2014/main" id="{B6DEB58B-8D28-4BE9-9CA9-F4B3A083B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0" name="Freeform 14">
              <a:extLst>
                <a:ext uri="{FF2B5EF4-FFF2-40B4-BE49-F238E27FC236}">
                  <a16:creationId xmlns:a16="http://schemas.microsoft.com/office/drawing/2014/main" id="{25A772BC-4720-4EC2-AD61-A7B74E915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1" name="Freeform 15">
              <a:extLst>
                <a:ext uri="{FF2B5EF4-FFF2-40B4-BE49-F238E27FC236}">
                  <a16:creationId xmlns:a16="http://schemas.microsoft.com/office/drawing/2014/main" id="{60D6B27E-FAC5-4267-80A9-DE4D2E02B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2" name="Freeform 16">
              <a:extLst>
                <a:ext uri="{FF2B5EF4-FFF2-40B4-BE49-F238E27FC236}">
                  <a16:creationId xmlns:a16="http://schemas.microsoft.com/office/drawing/2014/main" id="{1F39FA83-D8C8-4CE3-9C62-10375FD041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3" name="Freeform 17">
              <a:extLst>
                <a:ext uri="{FF2B5EF4-FFF2-40B4-BE49-F238E27FC236}">
                  <a16:creationId xmlns:a16="http://schemas.microsoft.com/office/drawing/2014/main" id="{E09B4CF3-A51F-4787-81FE-F5C79BA42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4" name="Freeform 18">
              <a:extLst>
                <a:ext uri="{FF2B5EF4-FFF2-40B4-BE49-F238E27FC236}">
                  <a16:creationId xmlns:a16="http://schemas.microsoft.com/office/drawing/2014/main" id="{6695CB35-74E4-43C0-89F5-9FDA59B3AC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5" name="Freeform 19">
              <a:extLst>
                <a:ext uri="{FF2B5EF4-FFF2-40B4-BE49-F238E27FC236}">
                  <a16:creationId xmlns:a16="http://schemas.microsoft.com/office/drawing/2014/main" id="{945450CE-FB13-4C46-825F-5BB1917033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6" name="Freeform 20">
              <a:extLst>
                <a:ext uri="{FF2B5EF4-FFF2-40B4-BE49-F238E27FC236}">
                  <a16:creationId xmlns:a16="http://schemas.microsoft.com/office/drawing/2014/main" id="{E80AA0B2-7FE7-4B75-AC25-E0F6C0FE45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7" name="Freeform 21">
              <a:extLst>
                <a:ext uri="{FF2B5EF4-FFF2-40B4-BE49-F238E27FC236}">
                  <a16:creationId xmlns:a16="http://schemas.microsoft.com/office/drawing/2014/main" id="{2E81F7C1-AD8F-41A0-91A8-E05F66CB0E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8" name="Freeform 22">
              <a:extLst>
                <a:ext uri="{FF2B5EF4-FFF2-40B4-BE49-F238E27FC236}">
                  <a16:creationId xmlns:a16="http://schemas.microsoft.com/office/drawing/2014/main" id="{F4E8A538-9FFA-4C76-BCE2-D54F56A11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9" name="Freeform 23">
              <a:extLst>
                <a:ext uri="{FF2B5EF4-FFF2-40B4-BE49-F238E27FC236}">
                  <a16:creationId xmlns:a16="http://schemas.microsoft.com/office/drawing/2014/main" id="{3C412824-3CBA-4E74-B2FD-936EA70486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0" name="Freeform 24">
              <a:extLst>
                <a:ext uri="{FF2B5EF4-FFF2-40B4-BE49-F238E27FC236}">
                  <a16:creationId xmlns:a16="http://schemas.microsoft.com/office/drawing/2014/main" id="{E28DC1F0-74FF-4D97-BD4D-FD42DE4AC6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1" name="Freeform 25">
              <a:extLst>
                <a:ext uri="{FF2B5EF4-FFF2-40B4-BE49-F238E27FC236}">
                  <a16:creationId xmlns:a16="http://schemas.microsoft.com/office/drawing/2014/main" id="{77CEC4FA-6FD3-4ABF-BF98-94E7947A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2" name="Freeform 26">
              <a:extLst>
                <a:ext uri="{FF2B5EF4-FFF2-40B4-BE49-F238E27FC236}">
                  <a16:creationId xmlns:a16="http://schemas.microsoft.com/office/drawing/2014/main" id="{D4E61DA7-BFA9-48AF-BD6F-EBB15C2359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3" name="Freeform 27">
              <a:extLst>
                <a:ext uri="{FF2B5EF4-FFF2-40B4-BE49-F238E27FC236}">
                  <a16:creationId xmlns:a16="http://schemas.microsoft.com/office/drawing/2014/main" id="{57164D6A-1DD9-43AE-878F-A413DC26FB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4" name="Freeform 28">
              <a:extLst>
                <a:ext uri="{FF2B5EF4-FFF2-40B4-BE49-F238E27FC236}">
                  <a16:creationId xmlns:a16="http://schemas.microsoft.com/office/drawing/2014/main" id="{4949EBA6-53D9-4F2D-91DB-EA7AE260F6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5" name="Freeform 29">
              <a:extLst>
                <a:ext uri="{FF2B5EF4-FFF2-40B4-BE49-F238E27FC236}">
                  <a16:creationId xmlns:a16="http://schemas.microsoft.com/office/drawing/2014/main" id="{0AFEA5FA-F759-441C-A0BC-7EDC79A6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6" name="Freeform 30">
              <a:extLst>
                <a:ext uri="{FF2B5EF4-FFF2-40B4-BE49-F238E27FC236}">
                  <a16:creationId xmlns:a16="http://schemas.microsoft.com/office/drawing/2014/main" id="{5B913AE0-5DC8-4244-8C26-ED97F834E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7" name="Freeform 31">
              <a:extLst>
                <a:ext uri="{FF2B5EF4-FFF2-40B4-BE49-F238E27FC236}">
                  <a16:creationId xmlns:a16="http://schemas.microsoft.com/office/drawing/2014/main" id="{A87DB58A-25D2-46F1-85E3-06F964D01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8" name="Freeform 32">
              <a:extLst>
                <a:ext uri="{FF2B5EF4-FFF2-40B4-BE49-F238E27FC236}">
                  <a16:creationId xmlns:a16="http://schemas.microsoft.com/office/drawing/2014/main" id="{E7AE8209-F3E7-4ACA-98D0-90B282A147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9" name="Rectangle 33">
              <a:extLst>
                <a:ext uri="{FF2B5EF4-FFF2-40B4-BE49-F238E27FC236}">
                  <a16:creationId xmlns:a16="http://schemas.microsoft.com/office/drawing/2014/main" id="{1CED7927-A7C7-444A-A8F3-6348852AEF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40" name="Freeform 34">
              <a:extLst>
                <a:ext uri="{FF2B5EF4-FFF2-40B4-BE49-F238E27FC236}">
                  <a16:creationId xmlns:a16="http://schemas.microsoft.com/office/drawing/2014/main" id="{08BEDF90-F9A6-4DE4-94B6-43E4160394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41" name="Freeform 35">
              <a:extLst>
                <a:ext uri="{FF2B5EF4-FFF2-40B4-BE49-F238E27FC236}">
                  <a16:creationId xmlns:a16="http://schemas.microsoft.com/office/drawing/2014/main" id="{36540D5F-1C77-438A-BF12-56455C472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42" name="Freeform 36">
              <a:extLst>
                <a:ext uri="{FF2B5EF4-FFF2-40B4-BE49-F238E27FC236}">
                  <a16:creationId xmlns:a16="http://schemas.microsoft.com/office/drawing/2014/main" id="{52FC779A-BC55-40AC-8FFD-E014F8C05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43" name="Freeform 37">
              <a:extLst>
                <a:ext uri="{FF2B5EF4-FFF2-40B4-BE49-F238E27FC236}">
                  <a16:creationId xmlns:a16="http://schemas.microsoft.com/office/drawing/2014/main" id="{63E42DE5-DC0E-4043-8A35-20C53074A2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44" name="Freeform 38">
              <a:extLst>
                <a:ext uri="{FF2B5EF4-FFF2-40B4-BE49-F238E27FC236}">
                  <a16:creationId xmlns:a16="http://schemas.microsoft.com/office/drawing/2014/main" id="{41581FA6-993A-4899-ADF1-0A83A6234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45" name="Freeform 39">
              <a:extLst>
                <a:ext uri="{FF2B5EF4-FFF2-40B4-BE49-F238E27FC236}">
                  <a16:creationId xmlns:a16="http://schemas.microsoft.com/office/drawing/2014/main" id="{33C4FDB9-01D2-4CB0-BFED-216CAC7EB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46" name="Freeform 40">
              <a:extLst>
                <a:ext uri="{FF2B5EF4-FFF2-40B4-BE49-F238E27FC236}">
                  <a16:creationId xmlns:a16="http://schemas.microsoft.com/office/drawing/2014/main" id="{34E715AB-2B68-41C4-A61F-02C413F242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47" name="Freeform 41">
              <a:extLst>
                <a:ext uri="{FF2B5EF4-FFF2-40B4-BE49-F238E27FC236}">
                  <a16:creationId xmlns:a16="http://schemas.microsoft.com/office/drawing/2014/main" id="{D3861C35-D060-408D-9871-4DA2D0547B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48" name="Freeform 42">
              <a:extLst>
                <a:ext uri="{FF2B5EF4-FFF2-40B4-BE49-F238E27FC236}">
                  <a16:creationId xmlns:a16="http://schemas.microsoft.com/office/drawing/2014/main" id="{B4F4F38F-33FE-48A0-986D-FB771F18BE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49" name="Freeform 43">
              <a:extLst>
                <a:ext uri="{FF2B5EF4-FFF2-40B4-BE49-F238E27FC236}">
                  <a16:creationId xmlns:a16="http://schemas.microsoft.com/office/drawing/2014/main" id="{50FCFC8E-2DC3-4F27-9E02-196830E78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50" name="Freeform 44">
              <a:extLst>
                <a:ext uri="{FF2B5EF4-FFF2-40B4-BE49-F238E27FC236}">
                  <a16:creationId xmlns:a16="http://schemas.microsoft.com/office/drawing/2014/main" id="{3A6EE414-1500-4144-B453-BA950E5107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51" name="Rectangle 45">
              <a:extLst>
                <a:ext uri="{FF2B5EF4-FFF2-40B4-BE49-F238E27FC236}">
                  <a16:creationId xmlns:a16="http://schemas.microsoft.com/office/drawing/2014/main" id="{0C1A9D8A-5515-4C84-AE17-A6D51243834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52" name="Freeform 46">
              <a:extLst>
                <a:ext uri="{FF2B5EF4-FFF2-40B4-BE49-F238E27FC236}">
                  <a16:creationId xmlns:a16="http://schemas.microsoft.com/office/drawing/2014/main" id="{E8E7C8C7-FE85-4C8F-960C-3748511E0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53" name="Freeform 47">
              <a:extLst>
                <a:ext uri="{FF2B5EF4-FFF2-40B4-BE49-F238E27FC236}">
                  <a16:creationId xmlns:a16="http://schemas.microsoft.com/office/drawing/2014/main" id="{33DF2ED7-F601-4A9F-AA50-822ED85D56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54" name="Freeform 48">
              <a:extLst>
                <a:ext uri="{FF2B5EF4-FFF2-40B4-BE49-F238E27FC236}">
                  <a16:creationId xmlns:a16="http://schemas.microsoft.com/office/drawing/2014/main" id="{FEDB3A05-6FDD-4E87-B800-8F9975244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55" name="Freeform 49">
              <a:extLst>
                <a:ext uri="{FF2B5EF4-FFF2-40B4-BE49-F238E27FC236}">
                  <a16:creationId xmlns:a16="http://schemas.microsoft.com/office/drawing/2014/main" id="{AD6225C0-E391-49D5-9A7B-57C5ED60E1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56" name="Freeform 50">
              <a:extLst>
                <a:ext uri="{FF2B5EF4-FFF2-40B4-BE49-F238E27FC236}">
                  <a16:creationId xmlns:a16="http://schemas.microsoft.com/office/drawing/2014/main" id="{B814B458-45E5-451C-9CBD-027E3776A4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57" name="Freeform 51">
              <a:extLst>
                <a:ext uri="{FF2B5EF4-FFF2-40B4-BE49-F238E27FC236}">
                  <a16:creationId xmlns:a16="http://schemas.microsoft.com/office/drawing/2014/main" id="{59167140-9A0D-4FE7-8E37-2CD613011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58" name="Freeform 52">
              <a:extLst>
                <a:ext uri="{FF2B5EF4-FFF2-40B4-BE49-F238E27FC236}">
                  <a16:creationId xmlns:a16="http://schemas.microsoft.com/office/drawing/2014/main" id="{2D38B213-991B-495D-8886-04CAD44C7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59" name="Freeform 53">
              <a:extLst>
                <a:ext uri="{FF2B5EF4-FFF2-40B4-BE49-F238E27FC236}">
                  <a16:creationId xmlns:a16="http://schemas.microsoft.com/office/drawing/2014/main" id="{67C1C3DA-3972-4D98-9D9E-390461B28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60" name="Freeform 54">
              <a:extLst>
                <a:ext uri="{FF2B5EF4-FFF2-40B4-BE49-F238E27FC236}">
                  <a16:creationId xmlns:a16="http://schemas.microsoft.com/office/drawing/2014/main" id="{972F8941-61DB-48E1-B9C1-E732470563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61" name="Freeform 55">
              <a:extLst>
                <a:ext uri="{FF2B5EF4-FFF2-40B4-BE49-F238E27FC236}">
                  <a16:creationId xmlns:a16="http://schemas.microsoft.com/office/drawing/2014/main" id="{857B495F-5C9B-435F-8D39-45CC57471F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62" name="Freeform 56">
              <a:extLst>
                <a:ext uri="{FF2B5EF4-FFF2-40B4-BE49-F238E27FC236}">
                  <a16:creationId xmlns:a16="http://schemas.microsoft.com/office/drawing/2014/main" id="{B607428B-B7C9-4017-84F8-19C9B2134A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63" name="Freeform 57">
              <a:extLst>
                <a:ext uri="{FF2B5EF4-FFF2-40B4-BE49-F238E27FC236}">
                  <a16:creationId xmlns:a16="http://schemas.microsoft.com/office/drawing/2014/main" id="{A20C5139-2108-4F5E-B892-64F1D8605E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64" name="Freeform 58">
              <a:extLst>
                <a:ext uri="{FF2B5EF4-FFF2-40B4-BE49-F238E27FC236}">
                  <a16:creationId xmlns:a16="http://schemas.microsoft.com/office/drawing/2014/main" id="{C2A51623-F2F3-4584-93F5-598E56A5F4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grpSp>
      <p:pic>
        <p:nvPicPr>
          <p:cNvPr id="1028" name="Picture 4" descr="Image result for mantis">
            <a:extLst>
              <a:ext uri="{FF2B5EF4-FFF2-40B4-BE49-F238E27FC236}">
                <a16:creationId xmlns:a16="http://schemas.microsoft.com/office/drawing/2014/main" id="{F0B189DD-453C-46D7-9210-A8C5D4AEBD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6652" y="2403475"/>
            <a:ext cx="5018673" cy="2268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414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B0B56-4DE2-4D72-B0BC-255D34876C61}"/>
              </a:ext>
            </a:extLst>
          </p:cNvPr>
          <p:cNvSpPr>
            <a:spLocks noGrp="1"/>
          </p:cNvSpPr>
          <p:nvPr>
            <p:ph type="title"/>
          </p:nvPr>
        </p:nvSpPr>
        <p:spPr/>
        <p:txBody>
          <a:bodyPr/>
          <a:lstStyle/>
          <a:p>
            <a:r>
              <a:rPr lang="en-CA" dirty="0"/>
              <a:t>Engine</a:t>
            </a:r>
          </a:p>
        </p:txBody>
      </p:sp>
      <p:sp>
        <p:nvSpPr>
          <p:cNvPr id="3" name="Content Placeholder 2">
            <a:extLst>
              <a:ext uri="{FF2B5EF4-FFF2-40B4-BE49-F238E27FC236}">
                <a16:creationId xmlns:a16="http://schemas.microsoft.com/office/drawing/2014/main" id="{B68FE58A-72D0-4100-8944-B509E53AF3B0}"/>
              </a:ext>
            </a:extLst>
          </p:cNvPr>
          <p:cNvSpPr>
            <a:spLocks noGrp="1"/>
          </p:cNvSpPr>
          <p:nvPr>
            <p:ph idx="1"/>
          </p:nvPr>
        </p:nvSpPr>
        <p:spPr>
          <a:xfrm>
            <a:off x="1382044" y="2249486"/>
            <a:ext cx="9905999" cy="3541714"/>
          </a:xfrm>
        </p:spPr>
        <p:txBody>
          <a:bodyPr/>
          <a:lstStyle/>
          <a:p>
            <a:r>
              <a:rPr lang="en-CA" dirty="0"/>
              <a:t>The engine consists of the tokenization and similarity check of code </a:t>
            </a:r>
          </a:p>
          <a:p>
            <a:r>
              <a:rPr lang="en-CA" dirty="0"/>
              <a:t>After the input step</a:t>
            </a:r>
          </a:p>
          <a:p>
            <a:r>
              <a:rPr lang="en-CA" dirty="0"/>
              <a:t>Using metrics and statistics from the engine, we will use this information to then form the output and its report for teachers to see results</a:t>
            </a:r>
          </a:p>
        </p:txBody>
      </p:sp>
      <p:pic>
        <p:nvPicPr>
          <p:cNvPr id="5122" name="Picture 2" descr="Image result for engine cartoon">
            <a:extLst>
              <a:ext uri="{FF2B5EF4-FFF2-40B4-BE49-F238E27FC236}">
                <a16:creationId xmlns:a16="http://schemas.microsoft.com/office/drawing/2014/main" id="{7EE00F31-7964-4246-B962-078259F78F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7446" y="0"/>
            <a:ext cx="2305050" cy="1990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1347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D3419-2805-47F5-981D-5AF2CA3B8360}"/>
              </a:ext>
            </a:extLst>
          </p:cNvPr>
          <p:cNvSpPr>
            <a:spLocks noGrp="1"/>
          </p:cNvSpPr>
          <p:nvPr>
            <p:ph type="title"/>
          </p:nvPr>
        </p:nvSpPr>
        <p:spPr/>
        <p:txBody>
          <a:bodyPr/>
          <a:lstStyle/>
          <a:p>
            <a:r>
              <a:rPr lang="en-CA" dirty="0"/>
              <a:t>Tokenization</a:t>
            </a:r>
          </a:p>
        </p:txBody>
      </p:sp>
      <p:sp>
        <p:nvSpPr>
          <p:cNvPr id="3" name="Content Placeholder 2">
            <a:extLst>
              <a:ext uri="{FF2B5EF4-FFF2-40B4-BE49-F238E27FC236}">
                <a16:creationId xmlns:a16="http://schemas.microsoft.com/office/drawing/2014/main" id="{B1B52739-2E0F-4CD9-8E80-8089A0F8D9CD}"/>
              </a:ext>
            </a:extLst>
          </p:cNvPr>
          <p:cNvSpPr>
            <a:spLocks noGrp="1"/>
          </p:cNvSpPr>
          <p:nvPr>
            <p:ph idx="1"/>
          </p:nvPr>
        </p:nvSpPr>
        <p:spPr/>
        <p:txBody>
          <a:bodyPr/>
          <a:lstStyle/>
          <a:p>
            <a:r>
              <a:rPr lang="en-CA" dirty="0"/>
              <a:t>Using various tokenization techniques, each word and symbol will be converted into tokens based on their category and purpose within the program, in order to make the algorithm for checking assignments work on basic variables</a:t>
            </a:r>
          </a:p>
          <a:p>
            <a:endParaRPr lang="en-CA" dirty="0"/>
          </a:p>
          <a:p>
            <a:r>
              <a:rPr lang="en-CA" dirty="0"/>
              <a:t>We wanted to be able to generalize data structures and other things used in programs to be able to compare with others after</a:t>
            </a:r>
          </a:p>
        </p:txBody>
      </p:sp>
    </p:spTree>
    <p:extLst>
      <p:ext uri="{BB962C8B-B14F-4D97-AF65-F5344CB8AC3E}">
        <p14:creationId xmlns:p14="http://schemas.microsoft.com/office/powerpoint/2010/main" val="873328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C29BEA-3084-4E22-A273-862991D62B7B}"/>
              </a:ext>
            </a:extLst>
          </p:cNvPr>
          <p:cNvPicPr>
            <a:picLocks noChangeAspect="1"/>
          </p:cNvPicPr>
          <p:nvPr/>
        </p:nvPicPr>
        <p:blipFill>
          <a:blip r:embed="rId2"/>
          <a:stretch>
            <a:fillRect/>
          </a:stretch>
        </p:blipFill>
        <p:spPr>
          <a:xfrm>
            <a:off x="879701" y="643467"/>
            <a:ext cx="4819198" cy="5571066"/>
          </a:xfrm>
          <a:prstGeom prst="rect">
            <a:avLst/>
          </a:prstGeom>
        </p:spPr>
      </p:pic>
      <p:pic>
        <p:nvPicPr>
          <p:cNvPr id="10" name="Picture 9">
            <a:extLst>
              <a:ext uri="{FF2B5EF4-FFF2-40B4-BE49-F238E27FC236}">
                <a16:creationId xmlns:a16="http://schemas.microsoft.com/office/drawing/2014/main" id="{82823C02-3B97-46AF-9942-11B8D4EC6EB0}"/>
              </a:ext>
            </a:extLst>
          </p:cNvPr>
          <p:cNvPicPr>
            <a:picLocks noChangeAspect="1"/>
          </p:cNvPicPr>
          <p:nvPr/>
        </p:nvPicPr>
        <p:blipFill>
          <a:blip r:embed="rId3"/>
          <a:stretch>
            <a:fillRect/>
          </a:stretch>
        </p:blipFill>
        <p:spPr>
          <a:xfrm>
            <a:off x="6256865" y="643467"/>
            <a:ext cx="5291667" cy="5571066"/>
          </a:xfrm>
          <a:prstGeom prst="rect">
            <a:avLst/>
          </a:prstGeom>
        </p:spPr>
      </p:pic>
    </p:spTree>
    <p:extLst>
      <p:ext uri="{BB962C8B-B14F-4D97-AF65-F5344CB8AC3E}">
        <p14:creationId xmlns:p14="http://schemas.microsoft.com/office/powerpoint/2010/main" val="3041981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2BB837-63AE-4865-AAD4-9BCF9CDD281E}"/>
              </a:ext>
            </a:extLst>
          </p:cNvPr>
          <p:cNvPicPr>
            <a:picLocks noChangeAspect="1"/>
          </p:cNvPicPr>
          <p:nvPr/>
        </p:nvPicPr>
        <p:blipFill>
          <a:blip r:embed="rId2"/>
          <a:stretch>
            <a:fillRect/>
          </a:stretch>
        </p:blipFill>
        <p:spPr>
          <a:xfrm>
            <a:off x="339682" y="823912"/>
            <a:ext cx="5457825" cy="5210175"/>
          </a:xfrm>
          <a:prstGeom prst="rect">
            <a:avLst/>
          </a:prstGeom>
        </p:spPr>
      </p:pic>
      <p:pic>
        <p:nvPicPr>
          <p:cNvPr id="4" name="Picture 3">
            <a:extLst>
              <a:ext uri="{FF2B5EF4-FFF2-40B4-BE49-F238E27FC236}">
                <a16:creationId xmlns:a16="http://schemas.microsoft.com/office/drawing/2014/main" id="{01583C49-F549-4A6D-8685-26A95E6AEE88}"/>
              </a:ext>
            </a:extLst>
          </p:cNvPr>
          <p:cNvPicPr>
            <a:picLocks noChangeAspect="1"/>
          </p:cNvPicPr>
          <p:nvPr/>
        </p:nvPicPr>
        <p:blipFill>
          <a:blip r:embed="rId3"/>
          <a:stretch>
            <a:fillRect/>
          </a:stretch>
        </p:blipFill>
        <p:spPr>
          <a:xfrm>
            <a:off x="5461686" y="842962"/>
            <a:ext cx="6495407" cy="5191125"/>
          </a:xfrm>
          <a:prstGeom prst="rect">
            <a:avLst/>
          </a:prstGeom>
        </p:spPr>
      </p:pic>
    </p:spTree>
    <p:extLst>
      <p:ext uri="{BB962C8B-B14F-4D97-AF65-F5344CB8AC3E}">
        <p14:creationId xmlns:p14="http://schemas.microsoft.com/office/powerpoint/2010/main" val="1045174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213E1A-8BE7-41E5-A7E0-B5D12490C943}"/>
              </a:ext>
            </a:extLst>
          </p:cNvPr>
          <p:cNvPicPr>
            <a:picLocks noChangeAspect="1"/>
          </p:cNvPicPr>
          <p:nvPr/>
        </p:nvPicPr>
        <p:blipFill>
          <a:blip r:embed="rId2"/>
          <a:stretch>
            <a:fillRect/>
          </a:stretch>
        </p:blipFill>
        <p:spPr>
          <a:xfrm>
            <a:off x="210065" y="2424756"/>
            <a:ext cx="4876800" cy="3219450"/>
          </a:xfrm>
          <a:prstGeom prst="rect">
            <a:avLst/>
          </a:prstGeom>
        </p:spPr>
      </p:pic>
      <p:pic>
        <p:nvPicPr>
          <p:cNvPr id="3" name="Picture 2">
            <a:extLst>
              <a:ext uri="{FF2B5EF4-FFF2-40B4-BE49-F238E27FC236}">
                <a16:creationId xmlns:a16="http://schemas.microsoft.com/office/drawing/2014/main" id="{5B534168-785A-4275-A88B-DEE584C71BD8}"/>
              </a:ext>
            </a:extLst>
          </p:cNvPr>
          <p:cNvPicPr>
            <a:picLocks noChangeAspect="1"/>
          </p:cNvPicPr>
          <p:nvPr/>
        </p:nvPicPr>
        <p:blipFill>
          <a:blip r:embed="rId3"/>
          <a:stretch>
            <a:fillRect/>
          </a:stretch>
        </p:blipFill>
        <p:spPr>
          <a:xfrm>
            <a:off x="5519351" y="2424756"/>
            <a:ext cx="6334125" cy="3152775"/>
          </a:xfrm>
          <a:prstGeom prst="rect">
            <a:avLst/>
          </a:prstGeom>
        </p:spPr>
      </p:pic>
    </p:spTree>
    <p:extLst>
      <p:ext uri="{BB962C8B-B14F-4D97-AF65-F5344CB8AC3E}">
        <p14:creationId xmlns:p14="http://schemas.microsoft.com/office/powerpoint/2010/main" val="29041823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9FB50-FB7C-4936-96BA-D4B9412425DA}"/>
              </a:ext>
            </a:extLst>
          </p:cNvPr>
          <p:cNvSpPr>
            <a:spLocks noGrp="1"/>
          </p:cNvSpPr>
          <p:nvPr>
            <p:ph type="title"/>
          </p:nvPr>
        </p:nvSpPr>
        <p:spPr/>
        <p:txBody>
          <a:bodyPr/>
          <a:lstStyle/>
          <a:p>
            <a:r>
              <a:rPr lang="en-CA" dirty="0"/>
              <a:t>Programs</a:t>
            </a:r>
          </a:p>
        </p:txBody>
      </p:sp>
      <p:sp>
        <p:nvSpPr>
          <p:cNvPr id="3" name="Text Placeholder 2">
            <a:extLst>
              <a:ext uri="{FF2B5EF4-FFF2-40B4-BE49-F238E27FC236}">
                <a16:creationId xmlns:a16="http://schemas.microsoft.com/office/drawing/2014/main" id="{73CB62FB-B2C0-43B8-8933-503ECB35721B}"/>
              </a:ext>
            </a:extLst>
          </p:cNvPr>
          <p:cNvSpPr>
            <a:spLocks noGrp="1"/>
          </p:cNvSpPr>
          <p:nvPr>
            <p:ph type="body" idx="1"/>
          </p:nvPr>
        </p:nvSpPr>
        <p:spPr/>
        <p:txBody>
          <a:bodyPr/>
          <a:lstStyle/>
          <a:p>
            <a:r>
              <a:rPr lang="en-CA" dirty="0"/>
              <a:t>Copy</a:t>
            </a:r>
          </a:p>
        </p:txBody>
      </p:sp>
      <p:sp>
        <p:nvSpPr>
          <p:cNvPr id="4" name="Content Placeholder 3">
            <a:extLst>
              <a:ext uri="{FF2B5EF4-FFF2-40B4-BE49-F238E27FC236}">
                <a16:creationId xmlns:a16="http://schemas.microsoft.com/office/drawing/2014/main" id="{3BEB5ED9-120A-4768-987F-D2215816588A}"/>
              </a:ext>
            </a:extLst>
          </p:cNvPr>
          <p:cNvSpPr>
            <a:spLocks noGrp="1"/>
          </p:cNvSpPr>
          <p:nvPr>
            <p:ph sz="half" idx="2"/>
          </p:nvPr>
        </p:nvSpPr>
        <p:spPr/>
        <p:txBody>
          <a:bodyPr>
            <a:normAutofit fontScale="32500" lnSpcReduction="20000"/>
          </a:bodyPr>
          <a:lstStyle/>
          <a:p>
            <a:pPr marL="514350" indent="-514350">
              <a:buFont typeface="+mj-lt"/>
              <a:buAutoNum type="arabicPeriod"/>
            </a:pPr>
            <a:endParaRPr lang="en-CA" dirty="0"/>
          </a:p>
          <a:p>
            <a:pPr marL="514350" indent="-514350">
              <a:buFont typeface="+mj-lt"/>
              <a:buAutoNum type="arabicPeriod"/>
            </a:pPr>
            <a:r>
              <a:rPr lang="en-CA" dirty="0"/>
              <a:t> public double </a:t>
            </a:r>
            <a:r>
              <a:rPr lang="en-CA" dirty="0" err="1"/>
              <a:t>cF</a:t>
            </a:r>
            <a:r>
              <a:rPr lang="en-CA" dirty="0"/>
              <a:t> (Item </a:t>
            </a:r>
            <a:r>
              <a:rPr lang="en-CA" dirty="0" err="1"/>
              <a:t>i</a:t>
            </a:r>
            <a:r>
              <a:rPr lang="en-CA" dirty="0"/>
              <a:t>, Calendar </a:t>
            </a:r>
            <a:r>
              <a:rPr lang="en-CA" dirty="0" err="1"/>
              <a:t>cDR</a:t>
            </a:r>
            <a:r>
              <a:rPr lang="en-CA" dirty="0"/>
              <a:t>, Calendar </a:t>
            </a:r>
            <a:r>
              <a:rPr lang="en-CA" dirty="0" err="1"/>
              <a:t>cDD</a:t>
            </a:r>
            <a:r>
              <a:rPr lang="en-CA" dirty="0"/>
              <a:t>) {</a:t>
            </a:r>
          </a:p>
          <a:p>
            <a:pPr marL="514350" indent="-514350">
              <a:buFont typeface="+mj-lt"/>
              <a:buAutoNum type="arabicPeriod"/>
            </a:pPr>
            <a:endParaRPr lang="en-CA" dirty="0"/>
          </a:p>
          <a:p>
            <a:pPr marL="514350" indent="-514350">
              <a:buFont typeface="+mj-lt"/>
              <a:buAutoNum type="arabicPeriod"/>
            </a:pPr>
            <a:r>
              <a:rPr lang="en-CA" dirty="0"/>
              <a:t>        double f;</a:t>
            </a:r>
          </a:p>
          <a:p>
            <a:pPr marL="514350" indent="-514350">
              <a:buFont typeface="+mj-lt"/>
              <a:buAutoNum type="arabicPeriod"/>
            </a:pPr>
            <a:r>
              <a:rPr lang="en-CA" dirty="0"/>
              <a:t>        long m = </a:t>
            </a:r>
            <a:r>
              <a:rPr lang="en-CA" dirty="0" err="1"/>
              <a:t>cDR.getTimeInMillis</a:t>
            </a:r>
            <a:r>
              <a:rPr lang="en-CA" dirty="0"/>
              <a:t>() - </a:t>
            </a:r>
            <a:r>
              <a:rPr lang="en-CA" dirty="0" err="1"/>
              <a:t>cDD.getTimeInMillis</a:t>
            </a:r>
            <a:r>
              <a:rPr lang="en-CA" dirty="0"/>
              <a:t>();</a:t>
            </a:r>
          </a:p>
          <a:p>
            <a:pPr marL="514350" indent="-514350">
              <a:buFont typeface="+mj-lt"/>
              <a:buAutoNum type="arabicPeriod"/>
            </a:pPr>
            <a:r>
              <a:rPr lang="en-CA" dirty="0"/>
              <a:t>        int d = (int) (m / 86400000);</a:t>
            </a:r>
          </a:p>
          <a:p>
            <a:pPr marL="514350" indent="-514350">
              <a:buFont typeface="+mj-lt"/>
              <a:buAutoNum type="arabicPeriod"/>
            </a:pPr>
            <a:r>
              <a:rPr lang="en-CA" dirty="0"/>
              <a:t>        f = d * </a:t>
            </a:r>
            <a:r>
              <a:rPr lang="en-CA" dirty="0" err="1"/>
              <a:t>i.finePerDay</a:t>
            </a:r>
            <a:r>
              <a:rPr lang="en-CA" dirty="0"/>
              <a:t>;</a:t>
            </a:r>
          </a:p>
          <a:p>
            <a:pPr marL="514350" indent="-514350">
              <a:buFont typeface="+mj-lt"/>
              <a:buAutoNum type="arabicPeriod"/>
            </a:pPr>
            <a:r>
              <a:rPr lang="en-CA" dirty="0"/>
              <a:t>        return f;</a:t>
            </a:r>
          </a:p>
          <a:p>
            <a:pPr marL="514350" indent="-514350">
              <a:buFont typeface="+mj-lt"/>
              <a:buAutoNum type="arabicPeriod"/>
            </a:pPr>
            <a:endParaRPr lang="en-CA" dirty="0"/>
          </a:p>
          <a:p>
            <a:pPr marL="514350" indent="-514350">
              <a:buFont typeface="+mj-lt"/>
              <a:buAutoNum type="arabicPeriod"/>
            </a:pPr>
            <a:r>
              <a:rPr lang="en-CA" dirty="0"/>
              <a:t>    }</a:t>
            </a:r>
          </a:p>
        </p:txBody>
      </p:sp>
      <p:sp>
        <p:nvSpPr>
          <p:cNvPr id="5" name="Text Placeholder 4">
            <a:extLst>
              <a:ext uri="{FF2B5EF4-FFF2-40B4-BE49-F238E27FC236}">
                <a16:creationId xmlns:a16="http://schemas.microsoft.com/office/drawing/2014/main" id="{58F9E870-5F4A-43D3-834E-34AD2B555EF3}"/>
              </a:ext>
            </a:extLst>
          </p:cNvPr>
          <p:cNvSpPr>
            <a:spLocks noGrp="1"/>
          </p:cNvSpPr>
          <p:nvPr>
            <p:ph type="body" sz="quarter" idx="3"/>
          </p:nvPr>
        </p:nvSpPr>
        <p:spPr/>
        <p:txBody>
          <a:bodyPr/>
          <a:lstStyle/>
          <a:p>
            <a:r>
              <a:rPr lang="en-CA" dirty="0"/>
              <a:t>Original </a:t>
            </a:r>
          </a:p>
        </p:txBody>
      </p:sp>
      <p:sp>
        <p:nvSpPr>
          <p:cNvPr id="6" name="Content Placeholder 5">
            <a:extLst>
              <a:ext uri="{FF2B5EF4-FFF2-40B4-BE49-F238E27FC236}">
                <a16:creationId xmlns:a16="http://schemas.microsoft.com/office/drawing/2014/main" id="{D79B6503-4571-4444-9F6F-9C685C3D0F06}"/>
              </a:ext>
            </a:extLst>
          </p:cNvPr>
          <p:cNvSpPr>
            <a:spLocks noGrp="1"/>
          </p:cNvSpPr>
          <p:nvPr>
            <p:ph sz="quarter" idx="4"/>
          </p:nvPr>
        </p:nvSpPr>
        <p:spPr/>
        <p:txBody>
          <a:bodyPr>
            <a:normAutofit fontScale="32500" lnSpcReduction="20000"/>
          </a:bodyPr>
          <a:lstStyle/>
          <a:p>
            <a:endParaRPr lang="en-CA" dirty="0"/>
          </a:p>
          <a:p>
            <a:pPr marL="514350" indent="-514350">
              <a:buFont typeface="+mj-lt"/>
              <a:buAutoNum type="arabicPeriod"/>
            </a:pPr>
            <a:r>
              <a:rPr lang="en-CA" dirty="0"/>
              <a:t>    public double </a:t>
            </a:r>
            <a:r>
              <a:rPr lang="en-CA" dirty="0" err="1"/>
              <a:t>computeFine</a:t>
            </a:r>
            <a:r>
              <a:rPr lang="en-CA" dirty="0"/>
              <a:t>(Item </a:t>
            </a:r>
            <a:r>
              <a:rPr lang="en-CA" dirty="0" err="1"/>
              <a:t>item</a:t>
            </a:r>
            <a:r>
              <a:rPr lang="en-CA" dirty="0"/>
              <a:t>, Calendar </a:t>
            </a:r>
            <a:r>
              <a:rPr lang="en-CA" dirty="0" err="1"/>
              <a:t>calDateReturn</a:t>
            </a:r>
            <a:r>
              <a:rPr lang="en-CA" dirty="0"/>
              <a:t>, Calendar </a:t>
            </a:r>
            <a:r>
              <a:rPr lang="en-CA" dirty="0" err="1"/>
              <a:t>calDateDue</a:t>
            </a:r>
            <a:r>
              <a:rPr lang="en-CA" dirty="0"/>
              <a:t>) {</a:t>
            </a:r>
          </a:p>
          <a:p>
            <a:pPr marL="514350" indent="-514350">
              <a:buFont typeface="+mj-lt"/>
              <a:buAutoNum type="arabicPeriod"/>
            </a:pPr>
            <a:endParaRPr lang="en-CA" dirty="0"/>
          </a:p>
          <a:p>
            <a:pPr marL="514350" indent="-514350">
              <a:buFont typeface="+mj-lt"/>
              <a:buAutoNum type="arabicPeriod"/>
            </a:pPr>
            <a:r>
              <a:rPr lang="en-CA" dirty="0"/>
              <a:t>        double fine;</a:t>
            </a:r>
          </a:p>
          <a:p>
            <a:pPr marL="514350" indent="-514350">
              <a:buFont typeface="+mj-lt"/>
              <a:buAutoNum type="arabicPeriod"/>
            </a:pPr>
            <a:r>
              <a:rPr lang="en-CA" dirty="0"/>
              <a:t>        long milli = </a:t>
            </a:r>
            <a:r>
              <a:rPr lang="en-CA" dirty="0" err="1"/>
              <a:t>calDateReturn.getTimeInMillis</a:t>
            </a:r>
            <a:r>
              <a:rPr lang="en-CA" dirty="0"/>
              <a:t>() - </a:t>
            </a:r>
            <a:r>
              <a:rPr lang="en-CA" dirty="0" err="1"/>
              <a:t>calDateDue.getTimeInMillis</a:t>
            </a:r>
            <a:r>
              <a:rPr lang="en-CA" dirty="0"/>
              <a:t>();</a:t>
            </a:r>
          </a:p>
          <a:p>
            <a:pPr marL="514350" indent="-514350">
              <a:buFont typeface="+mj-lt"/>
              <a:buAutoNum type="arabicPeriod"/>
            </a:pPr>
            <a:r>
              <a:rPr lang="en-CA" dirty="0"/>
              <a:t>        int day = (int) (milli / 86400000);</a:t>
            </a:r>
          </a:p>
          <a:p>
            <a:pPr marL="514350" indent="-514350">
              <a:buFont typeface="+mj-lt"/>
              <a:buAutoNum type="arabicPeriod"/>
            </a:pPr>
            <a:r>
              <a:rPr lang="en-CA" dirty="0"/>
              <a:t>        fine = day * </a:t>
            </a:r>
            <a:r>
              <a:rPr lang="en-CA" dirty="0" err="1"/>
              <a:t>item.finePerDay</a:t>
            </a:r>
            <a:r>
              <a:rPr lang="en-CA" dirty="0"/>
              <a:t>;</a:t>
            </a:r>
          </a:p>
          <a:p>
            <a:pPr marL="514350" indent="-514350">
              <a:buFont typeface="+mj-lt"/>
              <a:buAutoNum type="arabicPeriod"/>
            </a:pPr>
            <a:r>
              <a:rPr lang="en-CA" dirty="0"/>
              <a:t>        return fine;</a:t>
            </a:r>
          </a:p>
          <a:p>
            <a:pPr marL="514350" indent="-514350">
              <a:buFont typeface="+mj-lt"/>
              <a:buAutoNum type="arabicPeriod"/>
            </a:pPr>
            <a:endParaRPr lang="en-CA" dirty="0"/>
          </a:p>
          <a:p>
            <a:pPr marL="514350" indent="-514350">
              <a:buFont typeface="+mj-lt"/>
              <a:buAutoNum type="arabicPeriod"/>
            </a:pPr>
            <a:r>
              <a:rPr lang="en-CA" dirty="0"/>
              <a:t>    }</a:t>
            </a:r>
          </a:p>
          <a:p>
            <a:endParaRPr lang="en-CA" dirty="0"/>
          </a:p>
        </p:txBody>
      </p:sp>
    </p:spTree>
    <p:extLst>
      <p:ext uri="{BB962C8B-B14F-4D97-AF65-F5344CB8AC3E}">
        <p14:creationId xmlns:p14="http://schemas.microsoft.com/office/powerpoint/2010/main" val="1849761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4638D-9DA6-4808-9220-B98567F92D77}"/>
              </a:ext>
            </a:extLst>
          </p:cNvPr>
          <p:cNvSpPr>
            <a:spLocks noGrp="1"/>
          </p:cNvSpPr>
          <p:nvPr>
            <p:ph type="title"/>
          </p:nvPr>
        </p:nvSpPr>
        <p:spPr/>
        <p:txBody>
          <a:bodyPr/>
          <a:lstStyle/>
          <a:p>
            <a:r>
              <a:rPr lang="en-CA" dirty="0"/>
              <a:t>Tokenized</a:t>
            </a:r>
          </a:p>
        </p:txBody>
      </p:sp>
      <p:sp>
        <p:nvSpPr>
          <p:cNvPr id="3" name="Text Placeholder 2">
            <a:extLst>
              <a:ext uri="{FF2B5EF4-FFF2-40B4-BE49-F238E27FC236}">
                <a16:creationId xmlns:a16="http://schemas.microsoft.com/office/drawing/2014/main" id="{1F12CFAD-F313-4019-B26C-D735DBDDFF94}"/>
              </a:ext>
            </a:extLst>
          </p:cNvPr>
          <p:cNvSpPr>
            <a:spLocks noGrp="1"/>
          </p:cNvSpPr>
          <p:nvPr>
            <p:ph type="body" idx="1"/>
          </p:nvPr>
        </p:nvSpPr>
        <p:spPr/>
        <p:txBody>
          <a:bodyPr/>
          <a:lstStyle/>
          <a:p>
            <a:r>
              <a:rPr lang="en-CA" dirty="0"/>
              <a:t>Copy</a:t>
            </a:r>
          </a:p>
        </p:txBody>
      </p:sp>
      <p:sp>
        <p:nvSpPr>
          <p:cNvPr id="4" name="Content Placeholder 3">
            <a:extLst>
              <a:ext uri="{FF2B5EF4-FFF2-40B4-BE49-F238E27FC236}">
                <a16:creationId xmlns:a16="http://schemas.microsoft.com/office/drawing/2014/main" id="{5B7F05A1-4E7F-418A-B7CD-4DA1C639EBCB}"/>
              </a:ext>
            </a:extLst>
          </p:cNvPr>
          <p:cNvSpPr>
            <a:spLocks noGrp="1"/>
          </p:cNvSpPr>
          <p:nvPr>
            <p:ph sz="half" idx="2"/>
          </p:nvPr>
        </p:nvSpPr>
        <p:spPr>
          <a:xfrm>
            <a:off x="1141410" y="3073397"/>
            <a:ext cx="4878391" cy="2717801"/>
          </a:xfrm>
        </p:spPr>
        <p:txBody>
          <a:bodyPr>
            <a:normAutofit fontScale="32500" lnSpcReduction="20000"/>
          </a:bodyPr>
          <a:lstStyle/>
          <a:p>
            <a:pPr marL="514350" indent="-514350">
              <a:buFont typeface="+mj-lt"/>
              <a:buAutoNum type="arabicPeriod"/>
            </a:pPr>
            <a:r>
              <a:rPr lang="en-CA" dirty="0"/>
              <a:t> [</a:t>
            </a:r>
            <a:r>
              <a:rPr lang="en-CA" dirty="0" err="1"/>
              <a:t>KeyWord</a:t>
            </a:r>
            <a:r>
              <a:rPr lang="en-CA" dirty="0"/>
              <a:t>]   [</a:t>
            </a:r>
            <a:r>
              <a:rPr lang="en-CA" dirty="0" err="1"/>
              <a:t>VarType</a:t>
            </a:r>
            <a:r>
              <a:rPr lang="en-CA" dirty="0"/>
              <a:t>]  [Name1]  [Bracket] [Unknown1] [Unknown2] [Comma]  [Unknown3] [Unknown4] [Comma]  [Unknown3] [Unknown5] [Bracket]   [Bracket] </a:t>
            </a:r>
          </a:p>
          <a:p>
            <a:pPr marL="514350" indent="-514350">
              <a:buFont typeface="+mj-lt"/>
              <a:buAutoNum type="arabicPeriod"/>
            </a:pPr>
            <a:endParaRPr lang="en-CA" dirty="0"/>
          </a:p>
          <a:p>
            <a:pPr marL="514350" indent="-514350">
              <a:buFont typeface="+mj-lt"/>
              <a:buAutoNum type="arabicPeriod"/>
            </a:pPr>
            <a:r>
              <a:rPr lang="en-CA" dirty="0"/>
              <a:t>         [</a:t>
            </a:r>
            <a:r>
              <a:rPr lang="en-CA" dirty="0" err="1"/>
              <a:t>VarType</a:t>
            </a:r>
            <a:r>
              <a:rPr lang="en-CA" dirty="0"/>
              <a:t>]  [Name2] [</a:t>
            </a:r>
            <a:r>
              <a:rPr lang="en-CA" dirty="0" err="1"/>
              <a:t>SemiColin</a:t>
            </a:r>
            <a:r>
              <a:rPr lang="en-CA" dirty="0"/>
              <a:t>] </a:t>
            </a:r>
          </a:p>
          <a:p>
            <a:pPr marL="514350" indent="-514350">
              <a:buFont typeface="+mj-lt"/>
              <a:buAutoNum type="arabicPeriod"/>
            </a:pPr>
            <a:r>
              <a:rPr lang="en-CA" dirty="0"/>
              <a:t>         [</a:t>
            </a:r>
            <a:r>
              <a:rPr lang="en-CA" dirty="0" err="1"/>
              <a:t>VarType</a:t>
            </a:r>
            <a:r>
              <a:rPr lang="en-CA" dirty="0"/>
              <a:t>]  [Name3]  [Math]  [Unknown4] [Dot] [Unknown6] [Bracket]  [Bracket]   [Math]  [Unknown5] [Dot] [Unknown6] [Bracket]  [Bracket]  [</a:t>
            </a:r>
            <a:r>
              <a:rPr lang="en-CA" dirty="0" err="1"/>
              <a:t>SemiColin</a:t>
            </a:r>
            <a:r>
              <a:rPr lang="en-CA" dirty="0"/>
              <a:t>] </a:t>
            </a:r>
          </a:p>
          <a:p>
            <a:pPr marL="514350" indent="-514350">
              <a:buFont typeface="+mj-lt"/>
              <a:buAutoNum type="arabicPeriod"/>
            </a:pPr>
            <a:r>
              <a:rPr lang="en-CA" dirty="0"/>
              <a:t>         [</a:t>
            </a:r>
            <a:r>
              <a:rPr lang="en-CA" dirty="0" err="1"/>
              <a:t>VarType</a:t>
            </a:r>
            <a:r>
              <a:rPr lang="en-CA" dirty="0"/>
              <a:t>]  [Name4]  [Math]   [Bracket]  [</a:t>
            </a:r>
            <a:r>
              <a:rPr lang="en-CA" dirty="0" err="1"/>
              <a:t>VarType</a:t>
            </a:r>
            <a:r>
              <a:rPr lang="en-CA" dirty="0"/>
              <a:t>]  [Bracket]   [Bracket] [Name3]  [Math]  [Number] [Bracket]  [</a:t>
            </a:r>
            <a:r>
              <a:rPr lang="en-CA" dirty="0" err="1"/>
              <a:t>SemiColin</a:t>
            </a:r>
            <a:r>
              <a:rPr lang="en-CA" dirty="0"/>
              <a:t>] </a:t>
            </a:r>
          </a:p>
          <a:p>
            <a:pPr marL="514350" indent="-514350">
              <a:buFont typeface="+mj-lt"/>
              <a:buAutoNum type="arabicPeriod"/>
            </a:pPr>
            <a:r>
              <a:rPr lang="en-CA" dirty="0"/>
              <a:t>        [Name2]  [Math]  [Name4]  [Math]  [Unknown2] [Dot] [Unknown7] [</a:t>
            </a:r>
            <a:r>
              <a:rPr lang="en-CA" dirty="0" err="1"/>
              <a:t>SemiColin</a:t>
            </a:r>
            <a:r>
              <a:rPr lang="en-CA" dirty="0"/>
              <a:t>] </a:t>
            </a:r>
          </a:p>
          <a:p>
            <a:pPr marL="514350" indent="-514350">
              <a:buFont typeface="+mj-lt"/>
              <a:buAutoNum type="arabicPeriod"/>
            </a:pPr>
            <a:r>
              <a:rPr lang="en-CA" dirty="0"/>
              <a:t>         [</a:t>
            </a:r>
            <a:r>
              <a:rPr lang="en-CA" dirty="0" err="1"/>
              <a:t>KeyWord</a:t>
            </a:r>
            <a:r>
              <a:rPr lang="en-CA" dirty="0"/>
              <a:t>]  [Name2] [</a:t>
            </a:r>
            <a:r>
              <a:rPr lang="en-CA" dirty="0" err="1"/>
              <a:t>SemiColin</a:t>
            </a:r>
            <a:r>
              <a:rPr lang="en-CA" dirty="0"/>
              <a:t>] </a:t>
            </a:r>
          </a:p>
          <a:p>
            <a:pPr marL="514350" indent="-514350">
              <a:buFont typeface="+mj-lt"/>
              <a:buAutoNum type="arabicPeriod"/>
            </a:pPr>
            <a:endParaRPr lang="en-CA" dirty="0"/>
          </a:p>
          <a:p>
            <a:pPr marL="514350" indent="-514350">
              <a:buFont typeface="+mj-lt"/>
              <a:buAutoNum type="arabicPeriod"/>
            </a:pPr>
            <a:r>
              <a:rPr lang="en-CA" dirty="0"/>
              <a:t>     [Bracket] </a:t>
            </a:r>
          </a:p>
        </p:txBody>
      </p:sp>
      <p:sp>
        <p:nvSpPr>
          <p:cNvPr id="5" name="Text Placeholder 4">
            <a:extLst>
              <a:ext uri="{FF2B5EF4-FFF2-40B4-BE49-F238E27FC236}">
                <a16:creationId xmlns:a16="http://schemas.microsoft.com/office/drawing/2014/main" id="{8B1C6750-DFD5-4634-BAD5-22ED428CC82E}"/>
              </a:ext>
            </a:extLst>
          </p:cNvPr>
          <p:cNvSpPr>
            <a:spLocks noGrp="1"/>
          </p:cNvSpPr>
          <p:nvPr>
            <p:ph type="body" sz="quarter" idx="3"/>
          </p:nvPr>
        </p:nvSpPr>
        <p:spPr/>
        <p:txBody>
          <a:bodyPr/>
          <a:lstStyle/>
          <a:p>
            <a:r>
              <a:rPr lang="en-CA" dirty="0"/>
              <a:t>Original </a:t>
            </a:r>
          </a:p>
        </p:txBody>
      </p:sp>
      <p:sp>
        <p:nvSpPr>
          <p:cNvPr id="6" name="Content Placeholder 5">
            <a:extLst>
              <a:ext uri="{FF2B5EF4-FFF2-40B4-BE49-F238E27FC236}">
                <a16:creationId xmlns:a16="http://schemas.microsoft.com/office/drawing/2014/main" id="{29253B49-C4DF-4889-86D4-681F6E73E0A1}"/>
              </a:ext>
            </a:extLst>
          </p:cNvPr>
          <p:cNvSpPr>
            <a:spLocks noGrp="1"/>
          </p:cNvSpPr>
          <p:nvPr>
            <p:ph sz="quarter" idx="4"/>
          </p:nvPr>
        </p:nvSpPr>
        <p:spPr/>
        <p:txBody>
          <a:bodyPr>
            <a:normAutofit fontScale="32500" lnSpcReduction="20000"/>
          </a:bodyPr>
          <a:lstStyle/>
          <a:p>
            <a:pPr marL="514350" indent="-514350">
              <a:buFont typeface="+mj-lt"/>
              <a:buAutoNum type="arabicPeriod"/>
            </a:pPr>
            <a:r>
              <a:rPr lang="en-CA" dirty="0"/>
              <a:t> [</a:t>
            </a:r>
            <a:r>
              <a:rPr lang="en-CA" dirty="0" err="1"/>
              <a:t>KeyWord</a:t>
            </a:r>
            <a:r>
              <a:rPr lang="en-CA" dirty="0"/>
              <a:t>]   [</a:t>
            </a:r>
            <a:r>
              <a:rPr lang="en-CA" dirty="0" err="1"/>
              <a:t>VarType</a:t>
            </a:r>
            <a:r>
              <a:rPr lang="en-CA" dirty="0"/>
              <a:t>]  [Name1] [Bracket] [Unknown1] [Unknown2] [Comma]  [Unknown3] [Unknown4] [Comma]  [Unknown3] [Unknown5] [Bracket]   [Bracket] </a:t>
            </a:r>
          </a:p>
          <a:p>
            <a:pPr marL="514350" indent="-514350">
              <a:buFont typeface="+mj-lt"/>
              <a:buAutoNum type="arabicPeriod"/>
            </a:pPr>
            <a:endParaRPr lang="en-CA" dirty="0"/>
          </a:p>
          <a:p>
            <a:pPr marL="514350" indent="-514350">
              <a:buFont typeface="+mj-lt"/>
              <a:buAutoNum type="arabicPeriod"/>
            </a:pPr>
            <a:r>
              <a:rPr lang="en-CA" dirty="0"/>
              <a:t>         [</a:t>
            </a:r>
            <a:r>
              <a:rPr lang="en-CA" dirty="0" err="1"/>
              <a:t>VarType</a:t>
            </a:r>
            <a:r>
              <a:rPr lang="en-CA" dirty="0"/>
              <a:t>]  [Name2] [</a:t>
            </a:r>
            <a:r>
              <a:rPr lang="en-CA" dirty="0" err="1"/>
              <a:t>SemiColin</a:t>
            </a:r>
            <a:r>
              <a:rPr lang="en-CA" dirty="0"/>
              <a:t>] </a:t>
            </a:r>
          </a:p>
          <a:p>
            <a:pPr marL="514350" indent="-514350">
              <a:buFont typeface="+mj-lt"/>
              <a:buAutoNum type="arabicPeriod"/>
            </a:pPr>
            <a:r>
              <a:rPr lang="en-CA" dirty="0"/>
              <a:t>         [</a:t>
            </a:r>
            <a:r>
              <a:rPr lang="en-CA" dirty="0" err="1"/>
              <a:t>VarType</a:t>
            </a:r>
            <a:r>
              <a:rPr lang="en-CA" dirty="0"/>
              <a:t>]  [Name3]  [Math]  [Unknown4] [Dot] [Unknown6] [Bracket]  [Bracket]   [Math]  [Unknown5] [Dot] [Unknown6] [Bracket]  [Bracket]  [</a:t>
            </a:r>
            <a:r>
              <a:rPr lang="en-CA" dirty="0" err="1"/>
              <a:t>SemiColin</a:t>
            </a:r>
            <a:r>
              <a:rPr lang="en-CA" dirty="0"/>
              <a:t>] </a:t>
            </a:r>
          </a:p>
          <a:p>
            <a:pPr marL="514350" indent="-514350">
              <a:buFont typeface="+mj-lt"/>
              <a:buAutoNum type="arabicPeriod"/>
            </a:pPr>
            <a:r>
              <a:rPr lang="en-CA" dirty="0"/>
              <a:t>         [</a:t>
            </a:r>
            <a:r>
              <a:rPr lang="en-CA" dirty="0" err="1"/>
              <a:t>VarType</a:t>
            </a:r>
            <a:r>
              <a:rPr lang="en-CA" dirty="0"/>
              <a:t>]  [Name4]  [Math]   [Bracket]  [</a:t>
            </a:r>
            <a:r>
              <a:rPr lang="en-CA" dirty="0" err="1"/>
              <a:t>VarType</a:t>
            </a:r>
            <a:r>
              <a:rPr lang="en-CA" dirty="0"/>
              <a:t>]  [Bracket]   [Bracket] [Name3]  [Math]  [Number] [Bracket]  [</a:t>
            </a:r>
            <a:r>
              <a:rPr lang="en-CA" dirty="0" err="1"/>
              <a:t>SemiColin</a:t>
            </a:r>
            <a:r>
              <a:rPr lang="en-CA" dirty="0"/>
              <a:t>] </a:t>
            </a:r>
          </a:p>
          <a:p>
            <a:pPr marL="514350" indent="-514350">
              <a:buFont typeface="+mj-lt"/>
              <a:buAutoNum type="arabicPeriod"/>
            </a:pPr>
            <a:r>
              <a:rPr lang="en-CA" dirty="0"/>
              <a:t>        [Name2]  [Math]  [Name4]  [Math]  [Unknown2] [Dot] [Unknown7] [</a:t>
            </a:r>
            <a:r>
              <a:rPr lang="en-CA" dirty="0" err="1"/>
              <a:t>SemiColin</a:t>
            </a:r>
            <a:r>
              <a:rPr lang="en-CA" dirty="0"/>
              <a:t>] </a:t>
            </a:r>
          </a:p>
          <a:p>
            <a:pPr marL="514350" indent="-514350">
              <a:buFont typeface="+mj-lt"/>
              <a:buAutoNum type="arabicPeriod"/>
            </a:pPr>
            <a:r>
              <a:rPr lang="en-CA" dirty="0"/>
              <a:t>         [</a:t>
            </a:r>
            <a:r>
              <a:rPr lang="en-CA" dirty="0" err="1"/>
              <a:t>KeyWord</a:t>
            </a:r>
            <a:r>
              <a:rPr lang="en-CA" dirty="0"/>
              <a:t>]  [Name2] [</a:t>
            </a:r>
            <a:r>
              <a:rPr lang="en-CA" dirty="0" err="1"/>
              <a:t>SemiColin</a:t>
            </a:r>
            <a:r>
              <a:rPr lang="en-CA" dirty="0"/>
              <a:t>] </a:t>
            </a:r>
          </a:p>
          <a:p>
            <a:pPr marL="514350" indent="-514350">
              <a:buFont typeface="+mj-lt"/>
              <a:buAutoNum type="arabicPeriod"/>
            </a:pPr>
            <a:endParaRPr lang="en-CA" dirty="0"/>
          </a:p>
          <a:p>
            <a:pPr marL="514350" indent="-514350">
              <a:buFont typeface="+mj-lt"/>
              <a:buAutoNum type="arabicPeriod"/>
            </a:pPr>
            <a:r>
              <a:rPr lang="en-CA" dirty="0"/>
              <a:t>     [Bracket] </a:t>
            </a:r>
          </a:p>
        </p:txBody>
      </p:sp>
    </p:spTree>
    <p:extLst>
      <p:ext uri="{BB962C8B-B14F-4D97-AF65-F5344CB8AC3E}">
        <p14:creationId xmlns:p14="http://schemas.microsoft.com/office/powerpoint/2010/main" val="23397030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BA510E9-FC8F-4A4B-BE4D-D7194FBB4F99}"/>
              </a:ext>
            </a:extLst>
          </p:cNvPr>
          <p:cNvGraphicFramePr>
            <a:graphicFrameLocks noGrp="1"/>
          </p:cNvGraphicFramePr>
          <p:nvPr>
            <p:extLst/>
          </p:nvPr>
        </p:nvGraphicFramePr>
        <p:xfrm>
          <a:off x="2032000" y="1853121"/>
          <a:ext cx="8128000" cy="4722794"/>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93719376"/>
                    </a:ext>
                  </a:extLst>
                </a:gridCol>
                <a:gridCol w="4064000">
                  <a:extLst>
                    <a:ext uri="{9D8B030D-6E8A-4147-A177-3AD203B41FA5}">
                      <a16:colId xmlns:a16="http://schemas.microsoft.com/office/drawing/2014/main" val="2045333760"/>
                    </a:ext>
                  </a:extLst>
                </a:gridCol>
              </a:tblGrid>
              <a:tr h="334525">
                <a:tc>
                  <a:txBody>
                    <a:bodyPr/>
                    <a:lstStyle/>
                    <a:p>
                      <a:pPr algn="ctr"/>
                      <a:r>
                        <a:rPr lang="en-CA" dirty="0"/>
                        <a:t>Token</a:t>
                      </a:r>
                    </a:p>
                  </a:txBody>
                  <a:tcPr/>
                </a:tc>
                <a:tc>
                  <a:txBody>
                    <a:bodyPr/>
                    <a:lstStyle/>
                    <a:p>
                      <a:pPr algn="ctr"/>
                      <a:r>
                        <a:rPr lang="en-CA" dirty="0"/>
                        <a:t>Replaces</a:t>
                      </a:r>
                    </a:p>
                  </a:txBody>
                  <a:tcPr/>
                </a:tc>
                <a:extLst>
                  <a:ext uri="{0D108BD9-81ED-4DB2-BD59-A6C34878D82A}">
                    <a16:rowId xmlns:a16="http://schemas.microsoft.com/office/drawing/2014/main" val="1571869444"/>
                  </a:ext>
                </a:extLst>
              </a:tr>
              <a:tr h="396094">
                <a:tc>
                  <a:txBody>
                    <a:bodyPr/>
                    <a:lstStyle/>
                    <a:p>
                      <a:pPr algn="ctr"/>
                      <a:r>
                        <a:rPr lang="en-CA" dirty="0"/>
                        <a:t>[</a:t>
                      </a:r>
                      <a:r>
                        <a:rPr lang="en-CA" dirty="0" err="1"/>
                        <a:t>CommentBlock</a:t>
                      </a:r>
                      <a:r>
                        <a:rPr lang="en-CA" dirty="0"/>
                        <a:t>] (Deleted in Short Form)</a:t>
                      </a:r>
                    </a:p>
                  </a:txBody>
                  <a:tcPr/>
                </a:tc>
                <a:tc>
                  <a:txBody>
                    <a:bodyPr/>
                    <a:lstStyle/>
                    <a:p>
                      <a:r>
                        <a:rPr lang="en-CA" dirty="0"/>
                        <a:t>Everything between /* and */</a:t>
                      </a:r>
                    </a:p>
                  </a:txBody>
                  <a:tcPr/>
                </a:tc>
                <a:extLst>
                  <a:ext uri="{0D108BD9-81ED-4DB2-BD59-A6C34878D82A}">
                    <a16:rowId xmlns:a16="http://schemas.microsoft.com/office/drawing/2014/main" val="1241579096"/>
                  </a:ext>
                </a:extLst>
              </a:tr>
              <a:tr h="396094">
                <a:tc>
                  <a:txBody>
                    <a:bodyPr/>
                    <a:lstStyle/>
                    <a:p>
                      <a:pPr algn="ctr"/>
                      <a:r>
                        <a:rPr lang="en-CA" dirty="0"/>
                        <a:t>[</a:t>
                      </a:r>
                      <a:r>
                        <a:rPr lang="en-CA" dirty="0" err="1"/>
                        <a:t>CommentLine</a:t>
                      </a:r>
                      <a:r>
                        <a:rPr lang="en-CA" dirty="0"/>
                        <a:t>] (Deleted in Short Form)</a:t>
                      </a:r>
                    </a:p>
                  </a:txBody>
                  <a:tcPr/>
                </a:tc>
                <a:tc>
                  <a:txBody>
                    <a:bodyPr/>
                    <a:lstStyle/>
                    <a:p>
                      <a:r>
                        <a:rPr lang="en-CA" dirty="0"/>
                        <a:t>Everything after // on that line</a:t>
                      </a:r>
                    </a:p>
                  </a:txBody>
                  <a:tcPr/>
                </a:tc>
                <a:extLst>
                  <a:ext uri="{0D108BD9-81ED-4DB2-BD59-A6C34878D82A}">
                    <a16:rowId xmlns:a16="http://schemas.microsoft.com/office/drawing/2014/main" val="4204089147"/>
                  </a:ext>
                </a:extLst>
              </a:tr>
              <a:tr h="396094">
                <a:tc>
                  <a:txBody>
                    <a:bodyPr/>
                    <a:lstStyle/>
                    <a:p>
                      <a:pPr algn="ctr"/>
                      <a:r>
                        <a:rPr lang="en-CA" dirty="0"/>
                        <a:t>[String]</a:t>
                      </a:r>
                    </a:p>
                  </a:txBody>
                  <a:tcPr/>
                </a:tc>
                <a:tc>
                  <a:txBody>
                    <a:bodyPr/>
                    <a:lstStyle/>
                    <a:p>
                      <a:r>
                        <a:rPr lang="en-CA" dirty="0"/>
                        <a:t>Everything between quotation marks “</a:t>
                      </a:r>
                    </a:p>
                  </a:txBody>
                  <a:tcPr/>
                </a:tc>
                <a:extLst>
                  <a:ext uri="{0D108BD9-81ED-4DB2-BD59-A6C34878D82A}">
                    <a16:rowId xmlns:a16="http://schemas.microsoft.com/office/drawing/2014/main" val="3884857583"/>
                  </a:ext>
                </a:extLst>
              </a:tr>
              <a:tr h="396094">
                <a:tc>
                  <a:txBody>
                    <a:bodyPr/>
                    <a:lstStyle/>
                    <a:p>
                      <a:pPr algn="ctr"/>
                      <a:r>
                        <a:rPr lang="en-CA" dirty="0"/>
                        <a:t>[</a:t>
                      </a:r>
                      <a:r>
                        <a:rPr lang="en-CA" dirty="0" err="1"/>
                        <a:t>SemiColin</a:t>
                      </a:r>
                      <a:r>
                        <a:rPr lang="en-CA" dirty="0"/>
                        <a:t>] (Deleted in Short Form)</a:t>
                      </a:r>
                    </a:p>
                  </a:txBody>
                  <a:tcPr/>
                </a:tc>
                <a:tc>
                  <a:txBody>
                    <a:bodyPr/>
                    <a:lstStyle/>
                    <a:p>
                      <a:pPr algn="ctr"/>
                      <a:r>
                        <a:rPr lang="en-CA" dirty="0"/>
                        <a:t>;</a:t>
                      </a:r>
                    </a:p>
                  </a:txBody>
                  <a:tcPr/>
                </a:tc>
                <a:extLst>
                  <a:ext uri="{0D108BD9-81ED-4DB2-BD59-A6C34878D82A}">
                    <a16:rowId xmlns:a16="http://schemas.microsoft.com/office/drawing/2014/main" val="2277904018"/>
                  </a:ext>
                </a:extLst>
              </a:tr>
              <a:tr h="396094">
                <a:tc>
                  <a:txBody>
                    <a:bodyPr/>
                    <a:lstStyle/>
                    <a:p>
                      <a:pPr algn="ctr"/>
                      <a:r>
                        <a:rPr lang="en-CA" dirty="0"/>
                        <a:t>[Colin] (Deleted in Short Form)</a:t>
                      </a:r>
                    </a:p>
                  </a:txBody>
                  <a:tcPr/>
                </a:tc>
                <a:tc>
                  <a:txBody>
                    <a:bodyPr/>
                    <a:lstStyle/>
                    <a:p>
                      <a:pPr algn="ctr"/>
                      <a:r>
                        <a:rPr lang="en-CA" dirty="0"/>
                        <a:t>:</a:t>
                      </a:r>
                    </a:p>
                  </a:txBody>
                  <a:tcPr/>
                </a:tc>
                <a:extLst>
                  <a:ext uri="{0D108BD9-81ED-4DB2-BD59-A6C34878D82A}">
                    <a16:rowId xmlns:a16="http://schemas.microsoft.com/office/drawing/2014/main" val="1427700788"/>
                  </a:ext>
                </a:extLst>
              </a:tr>
              <a:tr h="396094">
                <a:tc>
                  <a:txBody>
                    <a:bodyPr/>
                    <a:lstStyle/>
                    <a:p>
                      <a:pPr algn="ctr"/>
                      <a:r>
                        <a:rPr lang="en-CA" dirty="0"/>
                        <a:t>[Dot]</a:t>
                      </a:r>
                    </a:p>
                  </a:txBody>
                  <a:tcPr/>
                </a:tc>
                <a:tc>
                  <a:txBody>
                    <a:bodyPr/>
                    <a:lstStyle/>
                    <a:p>
                      <a:pPr algn="ctr"/>
                      <a:r>
                        <a:rPr lang="en-CA" dirty="0"/>
                        <a:t>.</a:t>
                      </a:r>
                    </a:p>
                  </a:txBody>
                  <a:tcPr/>
                </a:tc>
                <a:extLst>
                  <a:ext uri="{0D108BD9-81ED-4DB2-BD59-A6C34878D82A}">
                    <a16:rowId xmlns:a16="http://schemas.microsoft.com/office/drawing/2014/main" val="956938109"/>
                  </a:ext>
                </a:extLst>
              </a:tr>
              <a:tr h="3960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t>[Comma]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t>,</a:t>
                      </a:r>
                    </a:p>
                  </a:txBody>
                  <a:tcPr/>
                </a:tc>
                <a:extLst>
                  <a:ext uri="{0D108BD9-81ED-4DB2-BD59-A6C34878D82A}">
                    <a16:rowId xmlns:a16="http://schemas.microsoft.com/office/drawing/2014/main" val="3530361544"/>
                  </a:ext>
                </a:extLst>
              </a:tr>
              <a:tr h="396094">
                <a:tc>
                  <a:txBody>
                    <a:bodyPr/>
                    <a:lstStyle/>
                    <a:p>
                      <a:pPr algn="ctr"/>
                      <a:r>
                        <a:rPr lang="en-CA" dirty="0"/>
                        <a:t>[Array]</a:t>
                      </a:r>
                    </a:p>
                  </a:txBody>
                  <a:tcPr/>
                </a:tc>
                <a:tc>
                  <a:txBody>
                    <a:bodyPr/>
                    <a:lstStyle/>
                    <a:p>
                      <a:pPr algn="ctr"/>
                      <a:r>
                        <a:rPr lang="en-CA" dirty="0"/>
                        <a:t>[]  [2]  [24] [35326] </a:t>
                      </a:r>
                    </a:p>
                  </a:txBody>
                  <a:tcPr/>
                </a:tc>
                <a:extLst>
                  <a:ext uri="{0D108BD9-81ED-4DB2-BD59-A6C34878D82A}">
                    <a16:rowId xmlns:a16="http://schemas.microsoft.com/office/drawing/2014/main" val="3375846465"/>
                  </a:ext>
                </a:extLst>
              </a:tr>
              <a:tr h="396094">
                <a:tc>
                  <a:txBody>
                    <a:bodyPr/>
                    <a:lstStyle/>
                    <a:p>
                      <a:pPr algn="ctr"/>
                      <a:r>
                        <a:rPr lang="en-CA" dirty="0"/>
                        <a:t>[Bracket]</a:t>
                      </a:r>
                    </a:p>
                  </a:txBody>
                  <a:tcPr/>
                </a:tc>
                <a:tc>
                  <a:txBody>
                    <a:bodyPr/>
                    <a:lstStyle/>
                    <a:p>
                      <a:pPr algn="ctr"/>
                      <a:r>
                        <a:rPr lang="en-CA" dirty="0"/>
                        <a:t>(  {  [  )  }  ]</a:t>
                      </a:r>
                    </a:p>
                  </a:txBody>
                  <a:tcPr/>
                </a:tc>
                <a:extLst>
                  <a:ext uri="{0D108BD9-81ED-4DB2-BD59-A6C34878D82A}">
                    <a16:rowId xmlns:a16="http://schemas.microsoft.com/office/drawing/2014/main" val="4286414053"/>
                  </a:ext>
                </a:extLst>
              </a:tr>
              <a:tr h="396094">
                <a:tc>
                  <a:txBody>
                    <a:bodyPr/>
                    <a:lstStyle/>
                    <a:p>
                      <a:pPr algn="ctr"/>
                      <a:r>
                        <a:rPr lang="en-CA" dirty="0"/>
                        <a:t>[</a:t>
                      </a:r>
                      <a:r>
                        <a:rPr lang="en-CA" dirty="0" err="1"/>
                        <a:t>VarType</a:t>
                      </a:r>
                      <a:r>
                        <a:rPr lang="en-CA" dirty="0"/>
                        <a:t>]</a:t>
                      </a:r>
                    </a:p>
                  </a:txBody>
                  <a:tcPr/>
                </a:tc>
                <a:tc>
                  <a:txBody>
                    <a:bodyPr/>
                    <a:lstStyle/>
                    <a:p>
                      <a:pPr algn="ctr"/>
                      <a:r>
                        <a:rPr lang="en-CA" dirty="0"/>
                        <a:t> int long char bool/</a:t>
                      </a:r>
                      <a:r>
                        <a:rPr lang="en-CA" dirty="0" err="1"/>
                        <a:t>boolean</a:t>
                      </a:r>
                      <a:endParaRPr lang="en-CA" dirty="0"/>
                    </a:p>
                  </a:txBody>
                  <a:tcPr/>
                </a:tc>
                <a:extLst>
                  <a:ext uri="{0D108BD9-81ED-4DB2-BD59-A6C34878D82A}">
                    <a16:rowId xmlns:a16="http://schemas.microsoft.com/office/drawing/2014/main" val="623422547"/>
                  </a:ext>
                </a:extLst>
              </a:tr>
              <a:tr h="396094">
                <a:tc>
                  <a:txBody>
                    <a:bodyPr/>
                    <a:lstStyle/>
                    <a:p>
                      <a:pPr algn="ctr"/>
                      <a:r>
                        <a:rPr lang="en-CA" sz="1800" kern="1200" dirty="0">
                          <a:solidFill>
                            <a:schemeClr val="dk1"/>
                          </a:solidFill>
                          <a:latin typeface="+mn-lt"/>
                          <a:ea typeface="+mn-ea"/>
                          <a:cs typeface="+mn-cs"/>
                        </a:rPr>
                        <a:t>[Compare]</a:t>
                      </a:r>
                      <a:endParaRPr lang="en-CA" dirty="0"/>
                    </a:p>
                  </a:txBody>
                  <a:tcPr/>
                </a:tc>
                <a:tc>
                  <a:txBody>
                    <a:bodyPr/>
                    <a:lstStyle/>
                    <a:p>
                      <a:pPr algn="ctr"/>
                      <a:r>
                        <a:rPr lang="en-CA" dirty="0"/>
                        <a:t>!= == &gt;= &lt;= &gt; &lt;</a:t>
                      </a:r>
                    </a:p>
                  </a:txBody>
                  <a:tcPr/>
                </a:tc>
                <a:extLst>
                  <a:ext uri="{0D108BD9-81ED-4DB2-BD59-A6C34878D82A}">
                    <a16:rowId xmlns:a16="http://schemas.microsoft.com/office/drawing/2014/main" val="1975858160"/>
                  </a:ext>
                </a:extLst>
              </a:tr>
            </a:tbl>
          </a:graphicData>
        </a:graphic>
      </p:graphicFrame>
      <p:sp>
        <p:nvSpPr>
          <p:cNvPr id="4" name="Title 3">
            <a:extLst>
              <a:ext uri="{FF2B5EF4-FFF2-40B4-BE49-F238E27FC236}">
                <a16:creationId xmlns:a16="http://schemas.microsoft.com/office/drawing/2014/main" id="{561FA042-08ED-433D-A2F4-D1977B69E227}"/>
              </a:ext>
            </a:extLst>
          </p:cNvPr>
          <p:cNvSpPr>
            <a:spLocks noGrp="1"/>
          </p:cNvSpPr>
          <p:nvPr>
            <p:ph type="title"/>
          </p:nvPr>
        </p:nvSpPr>
        <p:spPr/>
        <p:txBody>
          <a:bodyPr/>
          <a:lstStyle/>
          <a:p>
            <a:pPr algn="ctr"/>
            <a:r>
              <a:rPr lang="en-CA" dirty="0"/>
              <a:t>List of Tokens 1</a:t>
            </a:r>
          </a:p>
        </p:txBody>
      </p:sp>
    </p:spTree>
    <p:extLst>
      <p:ext uri="{BB962C8B-B14F-4D97-AF65-F5344CB8AC3E}">
        <p14:creationId xmlns:p14="http://schemas.microsoft.com/office/powerpoint/2010/main" val="9905084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20FB80B-85CF-4596-8D4C-E00680DECF88}"/>
              </a:ext>
            </a:extLst>
          </p:cNvPr>
          <p:cNvGraphicFramePr>
            <a:graphicFrameLocks noGrp="1"/>
          </p:cNvGraphicFramePr>
          <p:nvPr>
            <p:extLst/>
          </p:nvPr>
        </p:nvGraphicFramePr>
        <p:xfrm>
          <a:off x="2032000" y="1917577"/>
          <a:ext cx="8128000" cy="43267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93719376"/>
                    </a:ext>
                  </a:extLst>
                </a:gridCol>
                <a:gridCol w="4064000">
                  <a:extLst>
                    <a:ext uri="{9D8B030D-6E8A-4147-A177-3AD203B41FA5}">
                      <a16:colId xmlns:a16="http://schemas.microsoft.com/office/drawing/2014/main" val="2045333760"/>
                    </a:ext>
                  </a:extLst>
                </a:gridCol>
              </a:tblGrid>
              <a:tr h="334525">
                <a:tc>
                  <a:txBody>
                    <a:bodyPr/>
                    <a:lstStyle/>
                    <a:p>
                      <a:pPr algn="ctr"/>
                      <a:r>
                        <a:rPr lang="en-CA" dirty="0"/>
                        <a:t>Token</a:t>
                      </a:r>
                    </a:p>
                  </a:txBody>
                  <a:tcPr/>
                </a:tc>
                <a:tc>
                  <a:txBody>
                    <a:bodyPr/>
                    <a:lstStyle/>
                    <a:p>
                      <a:pPr algn="ctr"/>
                      <a:r>
                        <a:rPr lang="en-CA" dirty="0"/>
                        <a:t>Replaces</a:t>
                      </a:r>
                    </a:p>
                  </a:txBody>
                  <a:tcPr/>
                </a:tc>
                <a:extLst>
                  <a:ext uri="{0D108BD9-81ED-4DB2-BD59-A6C34878D82A}">
                    <a16:rowId xmlns:a16="http://schemas.microsoft.com/office/drawing/2014/main" val="1571869444"/>
                  </a:ext>
                </a:extLst>
              </a:tr>
              <a:tr h="396094">
                <a:tc>
                  <a:txBody>
                    <a:bodyPr/>
                    <a:lstStyle/>
                    <a:p>
                      <a:pPr algn="ctr"/>
                      <a:r>
                        <a:rPr lang="en-CA" dirty="0"/>
                        <a:t>[Logic]</a:t>
                      </a:r>
                    </a:p>
                  </a:txBody>
                  <a:tcPr/>
                </a:tc>
                <a:tc>
                  <a:txBody>
                    <a:bodyPr/>
                    <a:lstStyle/>
                    <a:p>
                      <a:pPr algn="ctr"/>
                      <a:r>
                        <a:rPr lang="en-CA" dirty="0"/>
                        <a:t>! &amp;&amp; || ?</a:t>
                      </a:r>
                    </a:p>
                  </a:txBody>
                  <a:tcPr/>
                </a:tc>
                <a:extLst>
                  <a:ext uri="{0D108BD9-81ED-4DB2-BD59-A6C34878D82A}">
                    <a16:rowId xmlns:a16="http://schemas.microsoft.com/office/drawing/2014/main" val="1241579096"/>
                  </a:ext>
                </a:extLst>
              </a:tr>
              <a:tr h="396094">
                <a:tc>
                  <a:txBody>
                    <a:bodyPr/>
                    <a:lstStyle/>
                    <a:p>
                      <a:pPr algn="ctr"/>
                      <a:r>
                        <a:rPr lang="en-CA" dirty="0"/>
                        <a:t>[Bitwise]</a:t>
                      </a:r>
                    </a:p>
                  </a:txBody>
                  <a:tcPr/>
                </a:tc>
                <a:tc>
                  <a:txBody>
                    <a:bodyPr/>
                    <a:lstStyle/>
                    <a:p>
                      <a:pPr algn="ctr"/>
                      <a:r>
                        <a:rPr lang="en-CA" sz="1800" kern="1200" dirty="0">
                          <a:solidFill>
                            <a:schemeClr val="dk1"/>
                          </a:solidFill>
                          <a:latin typeface="+mn-lt"/>
                          <a:ea typeface="+mn-ea"/>
                          <a:cs typeface="+mn-cs"/>
                        </a:rPr>
                        <a:t>~ &amp; |^  &gt;&gt; &lt;&lt; &lt;&lt;&lt;</a:t>
                      </a:r>
                      <a:endParaRPr lang="en-CA" dirty="0"/>
                    </a:p>
                  </a:txBody>
                  <a:tcPr/>
                </a:tc>
                <a:extLst>
                  <a:ext uri="{0D108BD9-81ED-4DB2-BD59-A6C34878D82A}">
                    <a16:rowId xmlns:a16="http://schemas.microsoft.com/office/drawing/2014/main" val="4204089147"/>
                  </a:ext>
                </a:extLst>
              </a:tr>
              <a:tr h="396094">
                <a:tc>
                  <a:txBody>
                    <a:bodyPr/>
                    <a:lstStyle/>
                    <a:p>
                      <a:pPr algn="ctr"/>
                      <a:r>
                        <a:rPr lang="en-CA" sz="1800" kern="1200" dirty="0">
                          <a:solidFill>
                            <a:schemeClr val="dk1"/>
                          </a:solidFill>
                          <a:latin typeface="+mn-lt"/>
                          <a:ea typeface="+mn-ea"/>
                          <a:cs typeface="+mn-cs"/>
                        </a:rPr>
                        <a:t>[Output]</a:t>
                      </a:r>
                      <a:endParaRPr lang="en-CA" dirty="0"/>
                    </a:p>
                  </a:txBody>
                  <a:tcPr/>
                </a:tc>
                <a:tc>
                  <a:txBody>
                    <a:bodyPr/>
                    <a:lstStyle/>
                    <a:p>
                      <a:pPr algn="ctr"/>
                      <a:r>
                        <a:rPr lang="en-CA" dirty="0"/>
                        <a:t>Print </a:t>
                      </a:r>
                      <a:r>
                        <a:rPr lang="en-CA" dirty="0" err="1"/>
                        <a:t>Println</a:t>
                      </a:r>
                      <a:r>
                        <a:rPr lang="en-CA" dirty="0"/>
                        <a:t> </a:t>
                      </a:r>
                      <a:r>
                        <a:rPr lang="en-CA" dirty="0" err="1"/>
                        <a:t>Printf</a:t>
                      </a:r>
                      <a:r>
                        <a:rPr lang="en-CA" dirty="0"/>
                        <a:t> / </a:t>
                      </a:r>
                      <a:r>
                        <a:rPr lang="en-CA" dirty="0" err="1"/>
                        <a:t>cout</a:t>
                      </a:r>
                      <a:r>
                        <a:rPr lang="en-CA" dirty="0"/>
                        <a:t> </a:t>
                      </a:r>
                      <a:r>
                        <a:rPr lang="en-CA" dirty="0" err="1"/>
                        <a:t>cerr</a:t>
                      </a:r>
                      <a:r>
                        <a:rPr lang="en-CA" dirty="0"/>
                        <a:t> clog</a:t>
                      </a:r>
                    </a:p>
                  </a:txBody>
                  <a:tcPr/>
                </a:tc>
                <a:extLst>
                  <a:ext uri="{0D108BD9-81ED-4DB2-BD59-A6C34878D82A}">
                    <a16:rowId xmlns:a16="http://schemas.microsoft.com/office/drawing/2014/main" val="2277904018"/>
                  </a:ext>
                </a:extLst>
              </a:tr>
              <a:tr h="396094">
                <a:tc>
                  <a:txBody>
                    <a:bodyPr/>
                    <a:lstStyle/>
                    <a:p>
                      <a:pPr algn="ctr"/>
                      <a:r>
                        <a:rPr lang="en-CA" sz="1800" kern="1200" dirty="0">
                          <a:solidFill>
                            <a:schemeClr val="dk1"/>
                          </a:solidFill>
                          <a:latin typeface="+mn-lt"/>
                          <a:ea typeface="+mn-ea"/>
                          <a:cs typeface="+mn-cs"/>
                        </a:rPr>
                        <a:t>[Loop]</a:t>
                      </a:r>
                      <a:endParaRPr lang="en-CA" dirty="0"/>
                    </a:p>
                  </a:txBody>
                  <a:tcPr/>
                </a:tc>
                <a:tc>
                  <a:txBody>
                    <a:bodyPr/>
                    <a:lstStyle/>
                    <a:p>
                      <a:pPr algn="ctr"/>
                      <a:r>
                        <a:rPr lang="en-CA" dirty="0"/>
                        <a:t>For while do</a:t>
                      </a:r>
                    </a:p>
                  </a:txBody>
                  <a:tcPr/>
                </a:tc>
                <a:extLst>
                  <a:ext uri="{0D108BD9-81ED-4DB2-BD59-A6C34878D82A}">
                    <a16:rowId xmlns:a16="http://schemas.microsoft.com/office/drawing/2014/main" val="1427700788"/>
                  </a:ext>
                </a:extLst>
              </a:tr>
              <a:tr h="396094">
                <a:tc>
                  <a:txBody>
                    <a:bodyPr/>
                    <a:lstStyle/>
                    <a:p>
                      <a:pPr algn="ctr"/>
                      <a:r>
                        <a:rPr lang="en-CA" dirty="0"/>
                        <a:t>[If]</a:t>
                      </a:r>
                    </a:p>
                  </a:txBody>
                  <a:tcPr/>
                </a:tc>
                <a:tc>
                  <a:txBody>
                    <a:bodyPr/>
                    <a:lstStyle/>
                    <a:p>
                      <a:pPr algn="ctr"/>
                      <a:r>
                        <a:rPr lang="en-CA" dirty="0"/>
                        <a:t>If else</a:t>
                      </a:r>
                    </a:p>
                  </a:txBody>
                  <a:tcPr/>
                </a:tc>
                <a:extLst>
                  <a:ext uri="{0D108BD9-81ED-4DB2-BD59-A6C34878D82A}">
                    <a16:rowId xmlns:a16="http://schemas.microsoft.com/office/drawing/2014/main" val="956938109"/>
                  </a:ext>
                </a:extLst>
              </a:tr>
              <a:tr h="3960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t>[Class]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t>Class</a:t>
                      </a:r>
                    </a:p>
                  </a:txBody>
                  <a:tcPr/>
                </a:tc>
                <a:extLst>
                  <a:ext uri="{0D108BD9-81ED-4DB2-BD59-A6C34878D82A}">
                    <a16:rowId xmlns:a16="http://schemas.microsoft.com/office/drawing/2014/main" val="3530361544"/>
                  </a:ext>
                </a:extLst>
              </a:tr>
              <a:tr h="396094">
                <a:tc>
                  <a:txBody>
                    <a:bodyPr/>
                    <a:lstStyle/>
                    <a:p>
                      <a:pPr algn="ctr"/>
                      <a:r>
                        <a:rPr lang="en-CA" dirty="0"/>
                        <a:t>[Return]</a:t>
                      </a:r>
                    </a:p>
                  </a:txBody>
                  <a:tcPr/>
                </a:tc>
                <a:tc>
                  <a:txBody>
                    <a:bodyPr/>
                    <a:lstStyle/>
                    <a:p>
                      <a:pPr algn="ctr"/>
                      <a:r>
                        <a:rPr lang="en-CA" dirty="0"/>
                        <a:t>return</a:t>
                      </a:r>
                    </a:p>
                  </a:txBody>
                  <a:tcPr/>
                </a:tc>
                <a:extLst>
                  <a:ext uri="{0D108BD9-81ED-4DB2-BD59-A6C34878D82A}">
                    <a16:rowId xmlns:a16="http://schemas.microsoft.com/office/drawing/2014/main" val="3375846465"/>
                  </a:ext>
                </a:extLst>
              </a:tr>
              <a:tr h="396094">
                <a:tc>
                  <a:txBody>
                    <a:bodyPr/>
                    <a:lstStyle/>
                    <a:p>
                      <a:pPr algn="ctr"/>
                      <a:r>
                        <a:rPr lang="en-CA" dirty="0"/>
                        <a:t>[Keyword]</a:t>
                      </a:r>
                    </a:p>
                  </a:txBody>
                  <a:tcPr/>
                </a:tc>
                <a:tc>
                  <a:txBody>
                    <a:bodyPr/>
                    <a:lstStyle/>
                    <a:p>
                      <a:pPr algn="ctr"/>
                      <a:r>
                        <a:rPr lang="en-CA" dirty="0"/>
                        <a:t>35 java word / 50 C++ words</a:t>
                      </a:r>
                    </a:p>
                  </a:txBody>
                  <a:tcPr/>
                </a:tc>
                <a:extLst>
                  <a:ext uri="{0D108BD9-81ED-4DB2-BD59-A6C34878D82A}">
                    <a16:rowId xmlns:a16="http://schemas.microsoft.com/office/drawing/2014/main" val="4286414053"/>
                  </a:ext>
                </a:extLst>
              </a:tr>
              <a:tr h="396094">
                <a:tc>
                  <a:txBody>
                    <a:bodyPr/>
                    <a:lstStyle/>
                    <a:p>
                      <a:pPr algn="ctr"/>
                      <a:r>
                        <a:rPr lang="en-CA" dirty="0"/>
                        <a:t>[Bool]</a:t>
                      </a:r>
                    </a:p>
                  </a:txBody>
                  <a:tcPr/>
                </a:tc>
                <a:tc>
                  <a:txBody>
                    <a:bodyPr/>
                    <a:lstStyle/>
                    <a:p>
                      <a:pPr algn="ctr"/>
                      <a:r>
                        <a:rPr lang="en-CA" dirty="0"/>
                        <a:t> true false</a:t>
                      </a:r>
                    </a:p>
                  </a:txBody>
                  <a:tcPr/>
                </a:tc>
                <a:extLst>
                  <a:ext uri="{0D108BD9-81ED-4DB2-BD59-A6C34878D82A}">
                    <a16:rowId xmlns:a16="http://schemas.microsoft.com/office/drawing/2014/main" val="623422547"/>
                  </a:ext>
                </a:extLst>
              </a:tr>
              <a:tr h="396094">
                <a:tc>
                  <a:txBody>
                    <a:bodyPr/>
                    <a:lstStyle/>
                    <a:p>
                      <a:pPr algn="ctr"/>
                      <a:r>
                        <a:rPr lang="en-CA" sz="1800" kern="1200" dirty="0">
                          <a:solidFill>
                            <a:schemeClr val="dk1"/>
                          </a:solidFill>
                          <a:latin typeface="+mn-lt"/>
                          <a:ea typeface="+mn-ea"/>
                          <a:cs typeface="+mn-cs"/>
                        </a:rPr>
                        <a:t>[Math]</a:t>
                      </a:r>
                      <a:endParaRPr lang="en-CA" dirty="0"/>
                    </a:p>
                  </a:txBody>
                  <a:tcPr/>
                </a:tc>
                <a:tc>
                  <a:txBody>
                    <a:bodyPr/>
                    <a:lstStyle/>
                    <a:p>
                      <a:pPr algn="ctr"/>
                      <a:r>
                        <a:rPr lang="en-CA" dirty="0"/>
                        <a:t>* + - / ++ -- %</a:t>
                      </a:r>
                    </a:p>
                  </a:txBody>
                  <a:tcPr/>
                </a:tc>
                <a:extLst>
                  <a:ext uri="{0D108BD9-81ED-4DB2-BD59-A6C34878D82A}">
                    <a16:rowId xmlns:a16="http://schemas.microsoft.com/office/drawing/2014/main" val="1975858160"/>
                  </a:ext>
                </a:extLst>
              </a:tr>
            </a:tbl>
          </a:graphicData>
        </a:graphic>
      </p:graphicFrame>
      <p:sp>
        <p:nvSpPr>
          <p:cNvPr id="5" name="Title 4">
            <a:extLst>
              <a:ext uri="{FF2B5EF4-FFF2-40B4-BE49-F238E27FC236}">
                <a16:creationId xmlns:a16="http://schemas.microsoft.com/office/drawing/2014/main" id="{58E13E44-9157-4D38-A5F6-DD2B1687168A}"/>
              </a:ext>
            </a:extLst>
          </p:cNvPr>
          <p:cNvSpPr>
            <a:spLocks noGrp="1"/>
          </p:cNvSpPr>
          <p:nvPr>
            <p:ph type="title"/>
          </p:nvPr>
        </p:nvSpPr>
        <p:spPr/>
        <p:txBody>
          <a:bodyPr/>
          <a:lstStyle/>
          <a:p>
            <a:pPr algn="ctr"/>
            <a:r>
              <a:rPr lang="en-CA" dirty="0"/>
              <a:t>List of Tokens 2</a:t>
            </a:r>
          </a:p>
        </p:txBody>
      </p:sp>
    </p:spTree>
    <p:extLst>
      <p:ext uri="{BB962C8B-B14F-4D97-AF65-F5344CB8AC3E}">
        <p14:creationId xmlns:p14="http://schemas.microsoft.com/office/powerpoint/2010/main" val="35166957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60FC09A-FBC1-4546-BBF3-7AEDF95CBD81}"/>
              </a:ext>
            </a:extLst>
          </p:cNvPr>
          <p:cNvGraphicFramePr>
            <a:graphicFrameLocks noGrp="1"/>
          </p:cNvGraphicFramePr>
          <p:nvPr>
            <p:extLst/>
          </p:nvPr>
        </p:nvGraphicFramePr>
        <p:xfrm>
          <a:off x="2032000" y="2423604"/>
          <a:ext cx="8128000" cy="323029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93719376"/>
                    </a:ext>
                  </a:extLst>
                </a:gridCol>
                <a:gridCol w="4064000">
                  <a:extLst>
                    <a:ext uri="{9D8B030D-6E8A-4147-A177-3AD203B41FA5}">
                      <a16:colId xmlns:a16="http://schemas.microsoft.com/office/drawing/2014/main" val="2045333760"/>
                    </a:ext>
                  </a:extLst>
                </a:gridCol>
              </a:tblGrid>
              <a:tr h="334525">
                <a:tc>
                  <a:txBody>
                    <a:bodyPr/>
                    <a:lstStyle/>
                    <a:p>
                      <a:pPr algn="ctr"/>
                      <a:r>
                        <a:rPr lang="en-CA" dirty="0"/>
                        <a:t>Token</a:t>
                      </a:r>
                    </a:p>
                  </a:txBody>
                  <a:tcPr/>
                </a:tc>
                <a:tc>
                  <a:txBody>
                    <a:bodyPr/>
                    <a:lstStyle/>
                    <a:p>
                      <a:pPr algn="ctr"/>
                      <a:r>
                        <a:rPr lang="en-CA" dirty="0"/>
                        <a:t>Replaces</a:t>
                      </a:r>
                    </a:p>
                  </a:txBody>
                  <a:tcPr/>
                </a:tc>
                <a:extLst>
                  <a:ext uri="{0D108BD9-81ED-4DB2-BD59-A6C34878D82A}">
                    <a16:rowId xmlns:a16="http://schemas.microsoft.com/office/drawing/2014/main" val="1571869444"/>
                  </a:ext>
                </a:extLst>
              </a:tr>
              <a:tr h="396094">
                <a:tc>
                  <a:txBody>
                    <a:bodyPr/>
                    <a:lstStyle/>
                    <a:p>
                      <a:pPr algn="ctr"/>
                      <a:r>
                        <a:rPr lang="en-CA" dirty="0"/>
                        <a:t>[</a:t>
                      </a:r>
                      <a:r>
                        <a:rPr lang="en-CA" dirty="0" err="1"/>
                        <a:t>VarName</a:t>
                      </a:r>
                      <a:r>
                        <a:rPr lang="en-CA" dirty="0"/>
                        <a:t>#]</a:t>
                      </a:r>
                    </a:p>
                  </a:txBody>
                  <a:tcPr/>
                </a:tc>
                <a:tc>
                  <a:txBody>
                    <a:bodyPr/>
                    <a:lstStyle/>
                    <a:p>
                      <a:pPr algn="ctr"/>
                      <a:r>
                        <a:rPr lang="en-CA" dirty="0"/>
                        <a:t>Any unknown word after a </a:t>
                      </a:r>
                      <a:r>
                        <a:rPr lang="en-CA" dirty="0" err="1"/>
                        <a:t>VarType</a:t>
                      </a:r>
                      <a:r>
                        <a:rPr lang="en-CA" dirty="0"/>
                        <a:t> token</a:t>
                      </a:r>
                    </a:p>
                  </a:txBody>
                  <a:tcPr/>
                </a:tc>
                <a:extLst>
                  <a:ext uri="{0D108BD9-81ED-4DB2-BD59-A6C34878D82A}">
                    <a16:rowId xmlns:a16="http://schemas.microsoft.com/office/drawing/2014/main" val="1241579096"/>
                  </a:ext>
                </a:extLst>
              </a:tr>
              <a:tr h="396094">
                <a:tc>
                  <a:txBody>
                    <a:bodyPr/>
                    <a:lstStyle/>
                    <a:p>
                      <a:pPr algn="ctr"/>
                      <a:r>
                        <a:rPr lang="en-CA" dirty="0"/>
                        <a:t>[</a:t>
                      </a:r>
                      <a:r>
                        <a:rPr lang="en-CA" dirty="0" err="1"/>
                        <a:t>ClassName</a:t>
                      </a:r>
                      <a:r>
                        <a:rPr lang="en-CA" dirty="0"/>
                        <a:t>#]</a:t>
                      </a:r>
                    </a:p>
                  </a:txBody>
                  <a:tcPr/>
                </a:tc>
                <a:tc>
                  <a:txBody>
                    <a:bodyPr/>
                    <a:lstStyle/>
                    <a:p>
                      <a:pPr algn="ctr"/>
                      <a:r>
                        <a:rPr lang="en-CA" sz="1800" kern="1200" dirty="0">
                          <a:solidFill>
                            <a:schemeClr val="dk1"/>
                          </a:solidFill>
                          <a:latin typeface="+mn-lt"/>
                          <a:ea typeface="+mn-ea"/>
                          <a:cs typeface="+mn-cs"/>
                        </a:rPr>
                        <a:t>Any unknown word after a </a:t>
                      </a:r>
                      <a:r>
                        <a:rPr lang="en-CA" sz="1800" kern="1200" dirty="0" err="1">
                          <a:solidFill>
                            <a:schemeClr val="dk1"/>
                          </a:solidFill>
                          <a:latin typeface="+mn-lt"/>
                          <a:ea typeface="+mn-ea"/>
                          <a:cs typeface="+mn-cs"/>
                        </a:rPr>
                        <a:t>ClassName</a:t>
                      </a:r>
                      <a:r>
                        <a:rPr lang="en-CA" sz="1800" kern="1200" dirty="0">
                          <a:solidFill>
                            <a:schemeClr val="dk1"/>
                          </a:solidFill>
                          <a:latin typeface="+mn-lt"/>
                          <a:ea typeface="+mn-ea"/>
                          <a:cs typeface="+mn-cs"/>
                        </a:rPr>
                        <a:t> token</a:t>
                      </a:r>
                      <a:endParaRPr lang="en-CA" dirty="0"/>
                    </a:p>
                  </a:txBody>
                  <a:tcPr/>
                </a:tc>
                <a:extLst>
                  <a:ext uri="{0D108BD9-81ED-4DB2-BD59-A6C34878D82A}">
                    <a16:rowId xmlns:a16="http://schemas.microsoft.com/office/drawing/2014/main" val="4204089147"/>
                  </a:ext>
                </a:extLst>
              </a:tr>
              <a:tr h="396094">
                <a:tc>
                  <a:txBody>
                    <a:bodyPr/>
                    <a:lstStyle/>
                    <a:p>
                      <a:pPr algn="ctr"/>
                      <a:r>
                        <a:rPr lang="en-CA" sz="1800" kern="1200" dirty="0">
                          <a:solidFill>
                            <a:schemeClr val="dk1"/>
                          </a:solidFill>
                          <a:latin typeface="+mn-lt"/>
                          <a:ea typeface="+mn-ea"/>
                          <a:cs typeface="+mn-cs"/>
                        </a:rPr>
                        <a:t>[</a:t>
                      </a:r>
                      <a:r>
                        <a:rPr lang="en-CA" sz="1800" kern="1200" dirty="0" err="1">
                          <a:solidFill>
                            <a:schemeClr val="dk1"/>
                          </a:solidFill>
                          <a:latin typeface="+mn-lt"/>
                          <a:ea typeface="+mn-ea"/>
                          <a:cs typeface="+mn-cs"/>
                        </a:rPr>
                        <a:t>ClassInstance</a:t>
                      </a:r>
                      <a:r>
                        <a:rPr lang="en-CA" sz="1800" kern="1200" dirty="0">
                          <a:solidFill>
                            <a:schemeClr val="dk1"/>
                          </a:solidFill>
                          <a:latin typeface="+mn-lt"/>
                          <a:ea typeface="+mn-ea"/>
                          <a:cs typeface="+mn-cs"/>
                        </a:rPr>
                        <a:t>#]</a:t>
                      </a:r>
                      <a:endParaRPr lang="en-CA" dirty="0"/>
                    </a:p>
                  </a:txBody>
                  <a:tcPr/>
                </a:tc>
                <a:tc>
                  <a:txBody>
                    <a:bodyPr/>
                    <a:lstStyle/>
                    <a:p>
                      <a:pPr algn="ctr"/>
                      <a:r>
                        <a:rPr lang="en-CA" dirty="0"/>
                        <a:t>Any unknown word after a </a:t>
                      </a:r>
                      <a:r>
                        <a:rPr lang="en-CA" dirty="0" err="1"/>
                        <a:t>ClassInstance</a:t>
                      </a:r>
                      <a:r>
                        <a:rPr lang="en-CA" dirty="0"/>
                        <a:t> Token</a:t>
                      </a:r>
                    </a:p>
                  </a:txBody>
                  <a:tcPr/>
                </a:tc>
                <a:extLst>
                  <a:ext uri="{0D108BD9-81ED-4DB2-BD59-A6C34878D82A}">
                    <a16:rowId xmlns:a16="http://schemas.microsoft.com/office/drawing/2014/main" val="2277904018"/>
                  </a:ext>
                </a:extLst>
              </a:tr>
              <a:tr h="396094">
                <a:tc>
                  <a:txBody>
                    <a:bodyPr/>
                    <a:lstStyle/>
                    <a:p>
                      <a:pPr algn="ctr"/>
                      <a:r>
                        <a:rPr lang="en-CA" sz="1800" kern="1200" dirty="0">
                          <a:solidFill>
                            <a:schemeClr val="dk1"/>
                          </a:solidFill>
                          <a:latin typeface="+mn-lt"/>
                          <a:ea typeface="+mn-ea"/>
                          <a:cs typeface="+mn-cs"/>
                        </a:rPr>
                        <a:t>[Number#]</a:t>
                      </a:r>
                      <a:endParaRPr lang="en-CA" dirty="0"/>
                    </a:p>
                  </a:txBody>
                  <a:tcPr/>
                </a:tc>
                <a:tc>
                  <a:txBody>
                    <a:bodyPr/>
                    <a:lstStyle/>
                    <a:p>
                      <a:pPr algn="ctr"/>
                      <a:r>
                        <a:rPr lang="en-CA" dirty="0"/>
                        <a:t>Any series of digits</a:t>
                      </a:r>
                    </a:p>
                  </a:txBody>
                  <a:tcPr/>
                </a:tc>
                <a:extLst>
                  <a:ext uri="{0D108BD9-81ED-4DB2-BD59-A6C34878D82A}">
                    <a16:rowId xmlns:a16="http://schemas.microsoft.com/office/drawing/2014/main" val="1427700788"/>
                  </a:ext>
                </a:extLst>
              </a:tr>
              <a:tr h="396094">
                <a:tc>
                  <a:txBody>
                    <a:bodyPr/>
                    <a:lstStyle/>
                    <a:p>
                      <a:pPr algn="ctr"/>
                      <a:r>
                        <a:rPr lang="en-CA" dirty="0"/>
                        <a:t>[Char#]</a:t>
                      </a:r>
                    </a:p>
                  </a:txBody>
                  <a:tcPr/>
                </a:tc>
                <a:tc>
                  <a:txBody>
                    <a:bodyPr/>
                    <a:lstStyle/>
                    <a:p>
                      <a:pPr algn="ctr"/>
                      <a:r>
                        <a:rPr lang="en-CA" dirty="0"/>
                        <a:t>Anything with one character between ‘ ‘</a:t>
                      </a:r>
                    </a:p>
                  </a:txBody>
                  <a:tcPr/>
                </a:tc>
                <a:extLst>
                  <a:ext uri="{0D108BD9-81ED-4DB2-BD59-A6C34878D82A}">
                    <a16:rowId xmlns:a16="http://schemas.microsoft.com/office/drawing/2014/main" val="956938109"/>
                  </a:ext>
                </a:extLst>
              </a:tr>
              <a:tr h="3960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t>[Unknown#]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t>Anything not already converted to a token</a:t>
                      </a:r>
                    </a:p>
                  </a:txBody>
                  <a:tcPr/>
                </a:tc>
                <a:extLst>
                  <a:ext uri="{0D108BD9-81ED-4DB2-BD59-A6C34878D82A}">
                    <a16:rowId xmlns:a16="http://schemas.microsoft.com/office/drawing/2014/main" val="3530361544"/>
                  </a:ext>
                </a:extLst>
              </a:tr>
            </a:tbl>
          </a:graphicData>
        </a:graphic>
      </p:graphicFrame>
      <p:sp>
        <p:nvSpPr>
          <p:cNvPr id="3" name="Title 2">
            <a:extLst>
              <a:ext uri="{FF2B5EF4-FFF2-40B4-BE49-F238E27FC236}">
                <a16:creationId xmlns:a16="http://schemas.microsoft.com/office/drawing/2014/main" id="{6CF8CA23-E1C2-4E13-88AA-59A060FAE364}"/>
              </a:ext>
            </a:extLst>
          </p:cNvPr>
          <p:cNvSpPr>
            <a:spLocks noGrp="1"/>
          </p:cNvSpPr>
          <p:nvPr>
            <p:ph type="title"/>
          </p:nvPr>
        </p:nvSpPr>
        <p:spPr/>
        <p:txBody>
          <a:bodyPr/>
          <a:lstStyle/>
          <a:p>
            <a:pPr algn="ctr"/>
            <a:r>
              <a:rPr lang="en-CA" dirty="0"/>
              <a:t>List of Tokens 3</a:t>
            </a:r>
          </a:p>
        </p:txBody>
      </p:sp>
    </p:spTree>
    <p:extLst>
      <p:ext uri="{BB962C8B-B14F-4D97-AF65-F5344CB8AC3E}">
        <p14:creationId xmlns:p14="http://schemas.microsoft.com/office/powerpoint/2010/main" val="3595807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12AB2-AC0C-4867-B092-127102B84F46}"/>
              </a:ext>
            </a:extLst>
          </p:cNvPr>
          <p:cNvSpPr>
            <a:spLocks noGrp="1"/>
          </p:cNvSpPr>
          <p:nvPr>
            <p:ph type="title"/>
          </p:nvPr>
        </p:nvSpPr>
        <p:spPr>
          <a:xfrm>
            <a:off x="1141413" y="634560"/>
            <a:ext cx="9905998" cy="1478570"/>
          </a:xfrm>
        </p:spPr>
        <p:txBody>
          <a:bodyPr/>
          <a:lstStyle/>
          <a:p>
            <a:r>
              <a:rPr lang="en-CA" dirty="0"/>
              <a:t>Overview of presentation</a:t>
            </a:r>
          </a:p>
        </p:txBody>
      </p:sp>
      <p:sp>
        <p:nvSpPr>
          <p:cNvPr id="3" name="Content Placeholder 2">
            <a:extLst>
              <a:ext uri="{FF2B5EF4-FFF2-40B4-BE49-F238E27FC236}">
                <a16:creationId xmlns:a16="http://schemas.microsoft.com/office/drawing/2014/main" id="{00522C3D-F971-4465-B69A-B59A26881DD7}"/>
              </a:ext>
            </a:extLst>
          </p:cNvPr>
          <p:cNvSpPr>
            <a:spLocks noGrp="1"/>
          </p:cNvSpPr>
          <p:nvPr>
            <p:ph idx="1"/>
          </p:nvPr>
        </p:nvSpPr>
        <p:spPr>
          <a:xfrm>
            <a:off x="1141412" y="2249487"/>
            <a:ext cx="9905999" cy="4263608"/>
          </a:xfrm>
        </p:spPr>
        <p:txBody>
          <a:bodyPr>
            <a:normAutofit/>
          </a:bodyPr>
          <a:lstStyle/>
          <a:p>
            <a:r>
              <a:rPr lang="en-CA" dirty="0"/>
              <a:t>History/Research</a:t>
            </a:r>
          </a:p>
          <a:p>
            <a:r>
              <a:rPr lang="en-CA" dirty="0"/>
              <a:t>Input</a:t>
            </a:r>
          </a:p>
          <a:p>
            <a:r>
              <a:rPr lang="en-CA" dirty="0"/>
              <a:t>Engine details</a:t>
            </a:r>
          </a:p>
          <a:p>
            <a:r>
              <a:rPr lang="en-CA" dirty="0"/>
              <a:t>Output report</a:t>
            </a:r>
          </a:p>
          <a:p>
            <a:r>
              <a:rPr lang="en-CA" dirty="0"/>
              <a:t>Theory of operation</a:t>
            </a:r>
          </a:p>
          <a:p>
            <a:r>
              <a:rPr lang="en-CA" dirty="0"/>
              <a:t>Front End interface with Engine</a:t>
            </a:r>
          </a:p>
          <a:p>
            <a:r>
              <a:rPr lang="en-CA" dirty="0"/>
              <a:t>DEMO</a:t>
            </a:r>
          </a:p>
          <a:p>
            <a:endParaRPr lang="en-CA" dirty="0"/>
          </a:p>
        </p:txBody>
      </p:sp>
    </p:spTree>
    <p:extLst>
      <p:ext uri="{BB962C8B-B14F-4D97-AF65-F5344CB8AC3E}">
        <p14:creationId xmlns:p14="http://schemas.microsoft.com/office/powerpoint/2010/main" val="7520801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93FD8-D2E3-4558-89D6-CE0B13BEBF47}"/>
              </a:ext>
            </a:extLst>
          </p:cNvPr>
          <p:cNvPicPr>
            <a:picLocks noChangeAspect="1"/>
          </p:cNvPicPr>
          <p:nvPr/>
        </p:nvPicPr>
        <p:blipFill>
          <a:blip r:embed="rId2"/>
          <a:stretch>
            <a:fillRect/>
          </a:stretch>
        </p:blipFill>
        <p:spPr>
          <a:xfrm>
            <a:off x="1495425" y="1759061"/>
            <a:ext cx="3619500" cy="1323975"/>
          </a:xfrm>
          <a:prstGeom prst="rect">
            <a:avLst/>
          </a:prstGeom>
        </p:spPr>
      </p:pic>
      <p:pic>
        <p:nvPicPr>
          <p:cNvPr id="5" name="Picture 4">
            <a:extLst>
              <a:ext uri="{FF2B5EF4-FFF2-40B4-BE49-F238E27FC236}">
                <a16:creationId xmlns:a16="http://schemas.microsoft.com/office/drawing/2014/main" id="{4D3D3097-726D-4124-916E-CC1E020D6D59}"/>
              </a:ext>
            </a:extLst>
          </p:cNvPr>
          <p:cNvPicPr>
            <a:picLocks noChangeAspect="1"/>
          </p:cNvPicPr>
          <p:nvPr/>
        </p:nvPicPr>
        <p:blipFill>
          <a:blip r:embed="rId3"/>
          <a:stretch>
            <a:fillRect/>
          </a:stretch>
        </p:blipFill>
        <p:spPr>
          <a:xfrm>
            <a:off x="1495425" y="3437161"/>
            <a:ext cx="7496175" cy="1231453"/>
          </a:xfrm>
          <a:prstGeom prst="rect">
            <a:avLst/>
          </a:prstGeom>
        </p:spPr>
      </p:pic>
      <p:pic>
        <p:nvPicPr>
          <p:cNvPr id="6" name="Picture 5">
            <a:extLst>
              <a:ext uri="{FF2B5EF4-FFF2-40B4-BE49-F238E27FC236}">
                <a16:creationId xmlns:a16="http://schemas.microsoft.com/office/drawing/2014/main" id="{6F120951-BDDF-429D-AC35-BC4D724FBF9B}"/>
              </a:ext>
            </a:extLst>
          </p:cNvPr>
          <p:cNvPicPr>
            <a:picLocks noChangeAspect="1"/>
          </p:cNvPicPr>
          <p:nvPr/>
        </p:nvPicPr>
        <p:blipFill>
          <a:blip r:embed="rId4"/>
          <a:stretch>
            <a:fillRect/>
          </a:stretch>
        </p:blipFill>
        <p:spPr>
          <a:xfrm>
            <a:off x="1495425" y="5376863"/>
            <a:ext cx="4248150" cy="714375"/>
          </a:xfrm>
          <a:prstGeom prst="rect">
            <a:avLst/>
          </a:prstGeom>
        </p:spPr>
      </p:pic>
      <p:sp>
        <p:nvSpPr>
          <p:cNvPr id="7" name="Title 6">
            <a:extLst>
              <a:ext uri="{FF2B5EF4-FFF2-40B4-BE49-F238E27FC236}">
                <a16:creationId xmlns:a16="http://schemas.microsoft.com/office/drawing/2014/main" id="{6C793FF8-5C5B-4D41-99F0-F94DC35DE769}"/>
              </a:ext>
            </a:extLst>
          </p:cNvPr>
          <p:cNvSpPr>
            <a:spLocks noGrp="1"/>
          </p:cNvSpPr>
          <p:nvPr>
            <p:ph type="title"/>
          </p:nvPr>
        </p:nvSpPr>
        <p:spPr/>
        <p:txBody>
          <a:bodyPr/>
          <a:lstStyle/>
          <a:p>
            <a:pPr algn="ctr"/>
            <a:r>
              <a:rPr lang="en-CA" dirty="0"/>
              <a:t>Example 1</a:t>
            </a:r>
          </a:p>
        </p:txBody>
      </p:sp>
    </p:spTree>
    <p:extLst>
      <p:ext uri="{BB962C8B-B14F-4D97-AF65-F5344CB8AC3E}">
        <p14:creationId xmlns:p14="http://schemas.microsoft.com/office/powerpoint/2010/main" val="2850917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61036B-A4B9-4641-BE14-780C21A7E95A}"/>
              </a:ext>
            </a:extLst>
          </p:cNvPr>
          <p:cNvPicPr>
            <a:picLocks noChangeAspect="1"/>
          </p:cNvPicPr>
          <p:nvPr/>
        </p:nvPicPr>
        <p:blipFill>
          <a:blip r:embed="rId2"/>
          <a:stretch>
            <a:fillRect/>
          </a:stretch>
        </p:blipFill>
        <p:spPr>
          <a:xfrm>
            <a:off x="147637" y="304800"/>
            <a:ext cx="8062913" cy="2034109"/>
          </a:xfrm>
          <a:prstGeom prst="rect">
            <a:avLst/>
          </a:prstGeom>
        </p:spPr>
      </p:pic>
      <p:pic>
        <p:nvPicPr>
          <p:cNvPr id="5" name="Picture 4">
            <a:extLst>
              <a:ext uri="{FF2B5EF4-FFF2-40B4-BE49-F238E27FC236}">
                <a16:creationId xmlns:a16="http://schemas.microsoft.com/office/drawing/2014/main" id="{32C21389-D0BB-4BAE-90C9-5C2D979C01C7}"/>
              </a:ext>
            </a:extLst>
          </p:cNvPr>
          <p:cNvPicPr>
            <a:picLocks noChangeAspect="1"/>
          </p:cNvPicPr>
          <p:nvPr/>
        </p:nvPicPr>
        <p:blipFill>
          <a:blip r:embed="rId3"/>
          <a:stretch>
            <a:fillRect/>
          </a:stretch>
        </p:blipFill>
        <p:spPr>
          <a:xfrm>
            <a:off x="212240" y="2707350"/>
            <a:ext cx="11896726" cy="1642797"/>
          </a:xfrm>
          <a:prstGeom prst="rect">
            <a:avLst/>
          </a:prstGeom>
        </p:spPr>
      </p:pic>
      <p:pic>
        <p:nvPicPr>
          <p:cNvPr id="6" name="Picture 5">
            <a:extLst>
              <a:ext uri="{FF2B5EF4-FFF2-40B4-BE49-F238E27FC236}">
                <a16:creationId xmlns:a16="http://schemas.microsoft.com/office/drawing/2014/main" id="{C2AE0DBA-6D6E-443A-BAB2-D13F6D3BF1CA}"/>
              </a:ext>
            </a:extLst>
          </p:cNvPr>
          <p:cNvPicPr>
            <a:picLocks noChangeAspect="1"/>
          </p:cNvPicPr>
          <p:nvPr/>
        </p:nvPicPr>
        <p:blipFill>
          <a:blip r:embed="rId4"/>
          <a:stretch>
            <a:fillRect/>
          </a:stretch>
        </p:blipFill>
        <p:spPr>
          <a:xfrm>
            <a:off x="433388" y="4619625"/>
            <a:ext cx="5662612" cy="2066413"/>
          </a:xfrm>
          <a:prstGeom prst="rect">
            <a:avLst/>
          </a:prstGeom>
        </p:spPr>
      </p:pic>
      <p:sp>
        <p:nvSpPr>
          <p:cNvPr id="7" name="TextBox 6">
            <a:extLst>
              <a:ext uri="{FF2B5EF4-FFF2-40B4-BE49-F238E27FC236}">
                <a16:creationId xmlns:a16="http://schemas.microsoft.com/office/drawing/2014/main" id="{C8F223B1-AA4B-4AF9-8EFE-E78CB1FBFC2A}"/>
              </a:ext>
            </a:extLst>
          </p:cNvPr>
          <p:cNvSpPr txBox="1"/>
          <p:nvPr/>
        </p:nvSpPr>
        <p:spPr>
          <a:xfrm>
            <a:off x="8496299" y="444691"/>
            <a:ext cx="3286125" cy="923330"/>
          </a:xfrm>
          <a:prstGeom prst="rect">
            <a:avLst/>
          </a:prstGeom>
          <a:noFill/>
        </p:spPr>
        <p:txBody>
          <a:bodyPr wrap="square" rtlCol="0">
            <a:spAutoFit/>
          </a:bodyPr>
          <a:lstStyle/>
          <a:p>
            <a:r>
              <a:rPr lang="en-CA" sz="5400" dirty="0"/>
              <a:t>Example 2</a:t>
            </a:r>
          </a:p>
        </p:txBody>
      </p:sp>
    </p:spTree>
    <p:extLst>
      <p:ext uri="{BB962C8B-B14F-4D97-AF65-F5344CB8AC3E}">
        <p14:creationId xmlns:p14="http://schemas.microsoft.com/office/powerpoint/2010/main" val="1594212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7DF92-C249-4251-B0F7-936C6BD4BF93}"/>
              </a:ext>
            </a:extLst>
          </p:cNvPr>
          <p:cNvSpPr>
            <a:spLocks noGrp="1"/>
          </p:cNvSpPr>
          <p:nvPr>
            <p:ph type="title"/>
          </p:nvPr>
        </p:nvSpPr>
        <p:spPr/>
        <p:txBody>
          <a:bodyPr/>
          <a:lstStyle/>
          <a:p>
            <a:pPr algn="ctr"/>
            <a:r>
              <a:rPr lang="en-CA" dirty="0"/>
              <a:t>Changes during development</a:t>
            </a:r>
          </a:p>
        </p:txBody>
      </p:sp>
      <p:sp>
        <p:nvSpPr>
          <p:cNvPr id="3" name="Content Placeholder 2">
            <a:extLst>
              <a:ext uri="{FF2B5EF4-FFF2-40B4-BE49-F238E27FC236}">
                <a16:creationId xmlns:a16="http://schemas.microsoft.com/office/drawing/2014/main" id="{DF377215-C705-4C1F-B382-95D5CB14724E}"/>
              </a:ext>
            </a:extLst>
          </p:cNvPr>
          <p:cNvSpPr>
            <a:spLocks noGrp="1"/>
          </p:cNvSpPr>
          <p:nvPr>
            <p:ph idx="1"/>
          </p:nvPr>
        </p:nvSpPr>
        <p:spPr>
          <a:xfrm>
            <a:off x="838200" y="1825625"/>
            <a:ext cx="10515600" cy="4965700"/>
          </a:xfrm>
        </p:spPr>
        <p:txBody>
          <a:bodyPr>
            <a:normAutofit fontScale="85000" lnSpcReduction="20000"/>
          </a:bodyPr>
          <a:lstStyle/>
          <a:p>
            <a:r>
              <a:rPr lang="en-CA" sz="3600" dirty="0"/>
              <a:t>Don’t let it get stuck in infinite loop</a:t>
            </a:r>
          </a:p>
          <a:p>
            <a:r>
              <a:rPr lang="en-CA" sz="3600" dirty="0"/>
              <a:t>Make it properly detect words and symbols when there are not spaces between them.</a:t>
            </a:r>
          </a:p>
          <a:p>
            <a:r>
              <a:rPr lang="en-CA" sz="3600" dirty="0"/>
              <a:t>Detect if which programing language the file is in</a:t>
            </a:r>
          </a:p>
          <a:p>
            <a:r>
              <a:rPr lang="en-CA" sz="3600" dirty="0"/>
              <a:t>Have the token program handle the file structure sent to it, and output the tokens in the correct file structure for the next part to work.</a:t>
            </a:r>
          </a:p>
          <a:p>
            <a:r>
              <a:rPr lang="en-CA" sz="3600" dirty="0"/>
              <a:t>Optimize the token format so it works best with the similarity check.</a:t>
            </a:r>
          </a:p>
        </p:txBody>
      </p:sp>
    </p:spTree>
    <p:extLst>
      <p:ext uri="{BB962C8B-B14F-4D97-AF65-F5344CB8AC3E}">
        <p14:creationId xmlns:p14="http://schemas.microsoft.com/office/powerpoint/2010/main" val="15830154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AAE55-246E-44FA-B478-65C3E89D4A19}"/>
              </a:ext>
            </a:extLst>
          </p:cNvPr>
          <p:cNvSpPr>
            <a:spLocks noGrp="1"/>
          </p:cNvSpPr>
          <p:nvPr>
            <p:ph type="title"/>
          </p:nvPr>
        </p:nvSpPr>
        <p:spPr/>
        <p:txBody>
          <a:bodyPr/>
          <a:lstStyle/>
          <a:p>
            <a:r>
              <a:rPr lang="en-CA" dirty="0"/>
              <a:t>Similarity check with our algorithm</a:t>
            </a:r>
          </a:p>
        </p:txBody>
      </p:sp>
      <p:sp>
        <p:nvSpPr>
          <p:cNvPr id="3" name="Content Placeholder 2">
            <a:extLst>
              <a:ext uri="{FF2B5EF4-FFF2-40B4-BE49-F238E27FC236}">
                <a16:creationId xmlns:a16="http://schemas.microsoft.com/office/drawing/2014/main" id="{82FEFE8B-AE18-4F4C-971D-6EFCACA3FCB1}"/>
              </a:ext>
            </a:extLst>
          </p:cNvPr>
          <p:cNvSpPr>
            <a:spLocks noGrp="1"/>
          </p:cNvSpPr>
          <p:nvPr>
            <p:ph idx="1"/>
          </p:nvPr>
        </p:nvSpPr>
        <p:spPr/>
        <p:txBody>
          <a:bodyPr>
            <a:normAutofit lnSpcReduction="10000"/>
          </a:bodyPr>
          <a:lstStyle/>
          <a:p>
            <a:r>
              <a:rPr lang="en-CA" dirty="0"/>
              <a:t>Using our similarity algorithm, we compare assignments with each other</a:t>
            </a:r>
          </a:p>
          <a:p>
            <a:r>
              <a:rPr lang="en-CA" dirty="0"/>
              <a:t>Matching tokens are stored, and a cosine similarity value is generated for the two programs</a:t>
            </a:r>
          </a:p>
          <a:p>
            <a:r>
              <a:rPr lang="en-CA" dirty="0"/>
              <a:t>This similarity gives us an idea of the percentage of similarity between the assignments</a:t>
            </a:r>
          </a:p>
          <a:p>
            <a:endParaRPr lang="en-CA" dirty="0"/>
          </a:p>
          <a:p>
            <a:r>
              <a:rPr lang="en-CA" dirty="0"/>
              <a:t>Demonstration</a:t>
            </a:r>
          </a:p>
        </p:txBody>
      </p:sp>
    </p:spTree>
    <p:extLst>
      <p:ext uri="{BB962C8B-B14F-4D97-AF65-F5344CB8AC3E}">
        <p14:creationId xmlns:p14="http://schemas.microsoft.com/office/powerpoint/2010/main" val="25310069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a:t>
            </a:r>
            <a:endParaRPr lang="en-CA" dirty="0"/>
          </a:p>
        </p:txBody>
      </p:sp>
      <p:sp>
        <p:nvSpPr>
          <p:cNvPr id="3" name="Text Placeholder 2"/>
          <p:cNvSpPr>
            <a:spLocks noGrp="1"/>
          </p:cNvSpPr>
          <p:nvPr>
            <p:ph type="body" idx="1"/>
          </p:nvPr>
        </p:nvSpPr>
        <p:spPr>
          <a:xfrm>
            <a:off x="1237016" y="1559530"/>
            <a:ext cx="4649783" cy="823912"/>
          </a:xfrm>
        </p:spPr>
        <p:txBody>
          <a:bodyPr/>
          <a:lstStyle/>
          <a:p>
            <a:r>
              <a:rPr lang="en-US" dirty="0"/>
              <a:t>Output</a:t>
            </a:r>
            <a:endParaRPr lang="en-CA" dirty="0"/>
          </a:p>
        </p:txBody>
      </p:sp>
      <p:pic>
        <p:nvPicPr>
          <p:cNvPr id="9" name="Content Placeholder 8"/>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237015" y="2383442"/>
            <a:ext cx="4649783" cy="4109891"/>
          </a:xfrm>
        </p:spPr>
      </p:pic>
      <p:sp>
        <p:nvSpPr>
          <p:cNvPr id="5" name="Text Placeholder 4"/>
          <p:cNvSpPr>
            <a:spLocks noGrp="1"/>
          </p:cNvSpPr>
          <p:nvPr>
            <p:ph type="body" sz="quarter" idx="3"/>
          </p:nvPr>
        </p:nvSpPr>
        <p:spPr>
          <a:xfrm>
            <a:off x="6286504" y="1559530"/>
            <a:ext cx="4646602" cy="823912"/>
          </a:xfrm>
        </p:spPr>
        <p:txBody>
          <a:bodyPr/>
          <a:lstStyle/>
          <a:p>
            <a:r>
              <a:rPr lang="en-CA" dirty="0"/>
              <a:t>Definition and function</a:t>
            </a:r>
          </a:p>
        </p:txBody>
      </p:sp>
      <p:pic>
        <p:nvPicPr>
          <p:cNvPr id="11" name="Content Placeholder 10" descr="Data Mining: Finding Similar Items and Users"/>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286503" y="2383442"/>
            <a:ext cx="4019550" cy="1409700"/>
          </a:xfr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9126" y="2794402"/>
            <a:ext cx="3917377" cy="3798024"/>
          </a:xfrm>
          <a:prstGeom prst="rect">
            <a:avLst/>
          </a:prstGeom>
        </p:spPr>
      </p:pic>
    </p:spTree>
    <p:extLst>
      <p:ext uri="{BB962C8B-B14F-4D97-AF65-F5344CB8AC3E}">
        <p14:creationId xmlns:p14="http://schemas.microsoft.com/office/powerpoint/2010/main" val="13616992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9FB50-FB7C-4936-96BA-D4B9412425DA}"/>
              </a:ext>
            </a:extLst>
          </p:cNvPr>
          <p:cNvSpPr>
            <a:spLocks noGrp="1"/>
          </p:cNvSpPr>
          <p:nvPr>
            <p:ph type="title"/>
          </p:nvPr>
        </p:nvSpPr>
        <p:spPr/>
        <p:txBody>
          <a:bodyPr/>
          <a:lstStyle/>
          <a:p>
            <a:r>
              <a:rPr lang="en-CA" dirty="0"/>
              <a:t>Check 1: cosine </a:t>
            </a:r>
            <a:r>
              <a:rPr lang="en-CA" b="1" dirty="0"/>
              <a:t>similarity</a:t>
            </a:r>
            <a:endParaRPr lang="en-CA" dirty="0"/>
          </a:p>
        </p:txBody>
      </p:sp>
      <p:sp>
        <p:nvSpPr>
          <p:cNvPr id="3" name="Text Placeholder 2">
            <a:extLst>
              <a:ext uri="{FF2B5EF4-FFF2-40B4-BE49-F238E27FC236}">
                <a16:creationId xmlns:a16="http://schemas.microsoft.com/office/drawing/2014/main" id="{73CB62FB-B2C0-43B8-8933-503ECB35721B}"/>
              </a:ext>
            </a:extLst>
          </p:cNvPr>
          <p:cNvSpPr>
            <a:spLocks noGrp="1"/>
          </p:cNvSpPr>
          <p:nvPr>
            <p:ph type="body" idx="1"/>
          </p:nvPr>
        </p:nvSpPr>
        <p:spPr>
          <a:xfrm>
            <a:off x="1370018" y="1567842"/>
            <a:ext cx="4649783" cy="823912"/>
          </a:xfrm>
        </p:spPr>
        <p:txBody>
          <a:bodyPr/>
          <a:lstStyle/>
          <a:p>
            <a:r>
              <a:rPr lang="en-CA" dirty="0"/>
              <a:t>Copy</a:t>
            </a:r>
          </a:p>
        </p:txBody>
      </p:sp>
      <p:pic>
        <p:nvPicPr>
          <p:cNvPr id="7" name="Content Placeholder 6"/>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153782" y="2372816"/>
            <a:ext cx="4788014" cy="4252428"/>
          </a:xfrm>
        </p:spPr>
      </p:pic>
      <p:sp>
        <p:nvSpPr>
          <p:cNvPr id="5" name="Text Placeholder 4">
            <a:extLst>
              <a:ext uri="{FF2B5EF4-FFF2-40B4-BE49-F238E27FC236}">
                <a16:creationId xmlns:a16="http://schemas.microsoft.com/office/drawing/2014/main" id="{58F9E870-5F4A-43D3-834E-34AD2B555EF3}"/>
              </a:ext>
            </a:extLst>
          </p:cNvPr>
          <p:cNvSpPr>
            <a:spLocks noGrp="1"/>
          </p:cNvSpPr>
          <p:nvPr>
            <p:ph type="body" sz="quarter" idx="3"/>
          </p:nvPr>
        </p:nvSpPr>
        <p:spPr>
          <a:xfrm>
            <a:off x="6320430" y="1567842"/>
            <a:ext cx="4646602" cy="823912"/>
          </a:xfrm>
        </p:spPr>
        <p:txBody>
          <a:bodyPr/>
          <a:lstStyle/>
          <a:p>
            <a:r>
              <a:rPr lang="en-CA" dirty="0"/>
              <a:t>Original </a:t>
            </a:r>
          </a:p>
        </p:txBody>
      </p:sp>
      <p:pic>
        <p:nvPicPr>
          <p:cNvPr id="8" name="Content Placeholder 7"/>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6019802" y="2372817"/>
            <a:ext cx="4788014" cy="4252428"/>
          </a:xfrm>
        </p:spPr>
      </p:pic>
    </p:spTree>
    <p:extLst>
      <p:ext uri="{BB962C8B-B14F-4D97-AF65-F5344CB8AC3E}">
        <p14:creationId xmlns:p14="http://schemas.microsoft.com/office/powerpoint/2010/main" val="41358531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E7DD7-0BC9-4FF9-A0B7-2066D48FAA8F}"/>
              </a:ext>
            </a:extLst>
          </p:cNvPr>
          <p:cNvSpPr>
            <a:spLocks noGrp="1"/>
          </p:cNvSpPr>
          <p:nvPr>
            <p:ph type="title"/>
          </p:nvPr>
        </p:nvSpPr>
        <p:spPr/>
        <p:txBody>
          <a:bodyPr/>
          <a:lstStyle/>
          <a:p>
            <a:endParaRPr lang="en-CA"/>
          </a:p>
        </p:txBody>
      </p:sp>
      <p:sp>
        <p:nvSpPr>
          <p:cNvPr id="3" name="Text Placeholder 2">
            <a:extLst>
              <a:ext uri="{FF2B5EF4-FFF2-40B4-BE49-F238E27FC236}">
                <a16:creationId xmlns:a16="http://schemas.microsoft.com/office/drawing/2014/main" id="{7506E707-7F7F-417B-9AC9-194009AC6EFC}"/>
              </a:ext>
            </a:extLst>
          </p:cNvPr>
          <p:cNvSpPr>
            <a:spLocks noGrp="1"/>
          </p:cNvSpPr>
          <p:nvPr>
            <p:ph type="body" idx="1"/>
          </p:nvPr>
        </p:nvSpPr>
        <p:spPr/>
        <p:txBody>
          <a:bodyPr/>
          <a:lstStyle/>
          <a:p>
            <a:endParaRPr lang="en-CA"/>
          </a:p>
        </p:txBody>
      </p:sp>
      <p:pic>
        <p:nvPicPr>
          <p:cNvPr id="8" name="Content Placeholder 7">
            <a:extLst>
              <a:ext uri="{FF2B5EF4-FFF2-40B4-BE49-F238E27FC236}">
                <a16:creationId xmlns:a16="http://schemas.microsoft.com/office/drawing/2014/main" id="{77A7ABFC-BF01-4648-A7BB-7E5BEB1C65A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128843" y="549394"/>
            <a:ext cx="3516323" cy="2503531"/>
          </a:xfrm>
        </p:spPr>
      </p:pic>
      <p:sp>
        <p:nvSpPr>
          <p:cNvPr id="5" name="Text Placeholder 4">
            <a:extLst>
              <a:ext uri="{FF2B5EF4-FFF2-40B4-BE49-F238E27FC236}">
                <a16:creationId xmlns:a16="http://schemas.microsoft.com/office/drawing/2014/main" id="{864166C6-3810-4D4B-B0A3-5A5F46E9188C}"/>
              </a:ext>
            </a:extLst>
          </p:cNvPr>
          <p:cNvSpPr>
            <a:spLocks noGrp="1"/>
          </p:cNvSpPr>
          <p:nvPr>
            <p:ph type="body" sz="quarter" idx="3"/>
          </p:nvPr>
        </p:nvSpPr>
        <p:spPr/>
        <p:txBody>
          <a:bodyPr/>
          <a:lstStyle/>
          <a:p>
            <a:endParaRPr lang="en-CA"/>
          </a:p>
        </p:txBody>
      </p:sp>
      <p:pic>
        <p:nvPicPr>
          <p:cNvPr id="10" name="Content Placeholder 9">
            <a:extLst>
              <a:ext uri="{FF2B5EF4-FFF2-40B4-BE49-F238E27FC236}">
                <a16:creationId xmlns:a16="http://schemas.microsoft.com/office/drawing/2014/main" id="{43E4E519-6D11-4C9A-B5B5-E6C839E6FDFC}"/>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531086" y="569865"/>
            <a:ext cx="3516324" cy="2503531"/>
          </a:xfrm>
        </p:spPr>
      </p:pic>
      <p:pic>
        <p:nvPicPr>
          <p:cNvPr id="12" name="Picture 11">
            <a:extLst>
              <a:ext uri="{FF2B5EF4-FFF2-40B4-BE49-F238E27FC236}">
                <a16:creationId xmlns:a16="http://schemas.microsoft.com/office/drawing/2014/main" id="{906011AD-E9E0-4974-887A-46CCC08E12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8843" y="3739882"/>
            <a:ext cx="3516323" cy="3118118"/>
          </a:xfrm>
          <a:prstGeom prst="rect">
            <a:avLst/>
          </a:prstGeom>
        </p:spPr>
      </p:pic>
      <p:pic>
        <p:nvPicPr>
          <p:cNvPr id="14" name="Picture 13">
            <a:extLst>
              <a:ext uri="{FF2B5EF4-FFF2-40B4-BE49-F238E27FC236}">
                <a16:creationId xmlns:a16="http://schemas.microsoft.com/office/drawing/2014/main" id="{E72370C6-323E-4A7F-B52D-5EFC38EAB2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31086" y="3595503"/>
            <a:ext cx="3516324" cy="3123362"/>
          </a:xfrm>
          <a:prstGeom prst="rect">
            <a:avLst/>
          </a:prstGeom>
        </p:spPr>
      </p:pic>
    </p:spTree>
    <p:extLst>
      <p:ext uri="{BB962C8B-B14F-4D97-AF65-F5344CB8AC3E}">
        <p14:creationId xmlns:p14="http://schemas.microsoft.com/office/powerpoint/2010/main" val="1957765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21C9D-3955-4D3E-AD83-42EDA999DE70}"/>
              </a:ext>
            </a:extLst>
          </p:cNvPr>
          <p:cNvSpPr>
            <a:spLocks noGrp="1"/>
          </p:cNvSpPr>
          <p:nvPr>
            <p:ph type="title"/>
          </p:nvPr>
        </p:nvSpPr>
        <p:spPr/>
        <p:txBody>
          <a:bodyPr/>
          <a:lstStyle/>
          <a:p>
            <a:endParaRPr lang="en-CA"/>
          </a:p>
        </p:txBody>
      </p:sp>
      <p:sp>
        <p:nvSpPr>
          <p:cNvPr id="3" name="Text Placeholder 2">
            <a:extLst>
              <a:ext uri="{FF2B5EF4-FFF2-40B4-BE49-F238E27FC236}">
                <a16:creationId xmlns:a16="http://schemas.microsoft.com/office/drawing/2014/main" id="{92A020B5-CD3C-49D6-8232-37F4894D9462}"/>
              </a:ext>
            </a:extLst>
          </p:cNvPr>
          <p:cNvSpPr>
            <a:spLocks noGrp="1"/>
          </p:cNvSpPr>
          <p:nvPr>
            <p:ph type="body" idx="1"/>
          </p:nvPr>
        </p:nvSpPr>
        <p:spPr/>
        <p:txBody>
          <a:bodyPr/>
          <a:lstStyle/>
          <a:p>
            <a:endParaRPr lang="en-CA"/>
          </a:p>
        </p:txBody>
      </p:sp>
      <p:pic>
        <p:nvPicPr>
          <p:cNvPr id="8" name="Content Placeholder 7">
            <a:extLst>
              <a:ext uri="{FF2B5EF4-FFF2-40B4-BE49-F238E27FC236}">
                <a16:creationId xmlns:a16="http://schemas.microsoft.com/office/drawing/2014/main" id="{C68E3A0B-AF8E-429E-A47D-7B74648EF08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141411" y="2273803"/>
            <a:ext cx="8610920" cy="3020091"/>
          </a:xfrm>
        </p:spPr>
      </p:pic>
      <p:sp>
        <p:nvSpPr>
          <p:cNvPr id="5" name="Text Placeholder 4">
            <a:extLst>
              <a:ext uri="{FF2B5EF4-FFF2-40B4-BE49-F238E27FC236}">
                <a16:creationId xmlns:a16="http://schemas.microsoft.com/office/drawing/2014/main" id="{9AC11BFE-04FA-439E-B2A7-DA0348191E81}"/>
              </a:ext>
            </a:extLst>
          </p:cNvPr>
          <p:cNvSpPr>
            <a:spLocks noGrp="1"/>
          </p:cNvSpPr>
          <p:nvPr>
            <p:ph type="body" sz="quarter" idx="3"/>
          </p:nvPr>
        </p:nvSpPr>
        <p:spPr/>
        <p:txBody>
          <a:bodyPr/>
          <a:lstStyle/>
          <a:p>
            <a:endParaRPr lang="en-CA"/>
          </a:p>
        </p:txBody>
      </p:sp>
      <p:sp>
        <p:nvSpPr>
          <p:cNvPr id="6" name="Content Placeholder 5">
            <a:extLst>
              <a:ext uri="{FF2B5EF4-FFF2-40B4-BE49-F238E27FC236}">
                <a16:creationId xmlns:a16="http://schemas.microsoft.com/office/drawing/2014/main" id="{9BAD8C6C-1663-4BC3-A90F-64626747BAC7}"/>
              </a:ext>
            </a:extLst>
          </p:cNvPr>
          <p:cNvSpPr>
            <a:spLocks noGrp="1"/>
          </p:cNvSpPr>
          <p:nvPr>
            <p:ph sz="quarter" idx="4"/>
          </p:nvPr>
        </p:nvSpPr>
        <p:spPr/>
        <p:txBody>
          <a:bodyPr/>
          <a:lstStyle/>
          <a:p>
            <a:endParaRPr lang="en-CA" dirty="0"/>
          </a:p>
        </p:txBody>
      </p:sp>
    </p:spTree>
    <p:extLst>
      <p:ext uri="{BB962C8B-B14F-4D97-AF65-F5344CB8AC3E}">
        <p14:creationId xmlns:p14="http://schemas.microsoft.com/office/powerpoint/2010/main" val="26969450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31E64-FBFC-45E7-A188-C9F4D82032B5}"/>
              </a:ext>
            </a:extLst>
          </p:cNvPr>
          <p:cNvSpPr>
            <a:spLocks noGrp="1"/>
          </p:cNvSpPr>
          <p:nvPr>
            <p:ph type="title"/>
          </p:nvPr>
        </p:nvSpPr>
        <p:spPr>
          <a:xfrm>
            <a:off x="499729" y="597984"/>
            <a:ext cx="9905998" cy="1478570"/>
          </a:xfrm>
        </p:spPr>
        <p:txBody>
          <a:bodyPr/>
          <a:lstStyle/>
          <a:p>
            <a:r>
              <a:rPr lang="en-CA" dirty="0"/>
              <a:t>Output report </a:t>
            </a:r>
          </a:p>
        </p:txBody>
      </p:sp>
      <p:sp>
        <p:nvSpPr>
          <p:cNvPr id="3" name="Content Placeholder 2">
            <a:extLst>
              <a:ext uri="{FF2B5EF4-FFF2-40B4-BE49-F238E27FC236}">
                <a16:creationId xmlns:a16="http://schemas.microsoft.com/office/drawing/2014/main" id="{D9F77914-387B-4472-91FE-DFF2D951C6C8}"/>
              </a:ext>
            </a:extLst>
          </p:cNvPr>
          <p:cNvSpPr>
            <a:spLocks noGrp="1"/>
          </p:cNvSpPr>
          <p:nvPr>
            <p:ph idx="1"/>
          </p:nvPr>
        </p:nvSpPr>
        <p:spPr/>
        <p:txBody>
          <a:bodyPr/>
          <a:lstStyle/>
          <a:p>
            <a:r>
              <a:rPr lang="en-CA" dirty="0"/>
              <a:t>Given the information, we are able to generate a report that is available for viewing by the teacher</a:t>
            </a:r>
          </a:p>
          <a:p>
            <a:endParaRPr lang="en-CA" dirty="0"/>
          </a:p>
          <a:p>
            <a:pPr marL="0" indent="0">
              <a:buNone/>
            </a:pPr>
            <a:endParaRPr lang="en-CA" dirty="0"/>
          </a:p>
        </p:txBody>
      </p:sp>
      <p:pic>
        <p:nvPicPr>
          <p:cNvPr id="4" name="Picture 3">
            <a:extLst>
              <a:ext uri="{FF2B5EF4-FFF2-40B4-BE49-F238E27FC236}">
                <a16:creationId xmlns:a16="http://schemas.microsoft.com/office/drawing/2014/main" id="{21562EAA-1CC0-4EC8-8D4D-07AC5F23B13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607059" y="3422776"/>
            <a:ext cx="4796155" cy="3094355"/>
          </a:xfrm>
          <a:prstGeom prst="rect">
            <a:avLst/>
          </a:prstGeom>
        </p:spPr>
      </p:pic>
      <p:pic>
        <p:nvPicPr>
          <p:cNvPr id="5" name="Picture 4">
            <a:extLst>
              <a:ext uri="{FF2B5EF4-FFF2-40B4-BE49-F238E27FC236}">
                <a16:creationId xmlns:a16="http://schemas.microsoft.com/office/drawing/2014/main" id="{AF9523D8-3283-4989-BD42-FC9A046A7572}"/>
              </a:ext>
            </a:extLst>
          </p:cNvPr>
          <p:cNvPicPr>
            <a:picLocks noChangeAspect="1"/>
          </p:cNvPicPr>
          <p:nvPr/>
        </p:nvPicPr>
        <p:blipFill>
          <a:blip r:embed="rId3"/>
          <a:stretch>
            <a:fillRect/>
          </a:stretch>
        </p:blipFill>
        <p:spPr>
          <a:xfrm>
            <a:off x="4122821" y="229977"/>
            <a:ext cx="8069179" cy="1673643"/>
          </a:xfrm>
          <a:prstGeom prst="rect">
            <a:avLst/>
          </a:prstGeom>
        </p:spPr>
      </p:pic>
    </p:spTree>
    <p:extLst>
      <p:ext uri="{BB962C8B-B14F-4D97-AF65-F5344CB8AC3E}">
        <p14:creationId xmlns:p14="http://schemas.microsoft.com/office/powerpoint/2010/main" val="2706720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90D46-88F8-49F6-B753-41B41A5895B6}"/>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16EACD80-6295-4BCA-80FA-09CCF3E135D5}"/>
              </a:ext>
            </a:extLst>
          </p:cNvPr>
          <p:cNvSpPr>
            <a:spLocks noGrp="1"/>
          </p:cNvSpPr>
          <p:nvPr>
            <p:ph idx="1"/>
          </p:nvPr>
        </p:nvSpPr>
        <p:spPr/>
        <p:txBody>
          <a:bodyPr/>
          <a:lstStyle/>
          <a:p>
            <a:endParaRPr lang="en-CA"/>
          </a:p>
        </p:txBody>
      </p:sp>
      <p:pic>
        <p:nvPicPr>
          <p:cNvPr id="4" name="Picture 3">
            <a:extLst>
              <a:ext uri="{FF2B5EF4-FFF2-40B4-BE49-F238E27FC236}">
                <a16:creationId xmlns:a16="http://schemas.microsoft.com/office/drawing/2014/main" id="{8224A3E1-B9C5-4F69-AF0F-7BFEB4EC47FE}"/>
              </a:ext>
            </a:extLst>
          </p:cNvPr>
          <p:cNvPicPr>
            <a:picLocks noChangeAspect="1"/>
          </p:cNvPicPr>
          <p:nvPr/>
        </p:nvPicPr>
        <p:blipFill>
          <a:blip r:embed="rId2"/>
          <a:stretch>
            <a:fillRect/>
          </a:stretch>
        </p:blipFill>
        <p:spPr>
          <a:xfrm>
            <a:off x="0" y="885"/>
            <a:ext cx="12192000" cy="6856229"/>
          </a:xfrm>
          <a:prstGeom prst="rect">
            <a:avLst/>
          </a:prstGeom>
        </p:spPr>
      </p:pic>
    </p:spTree>
    <p:extLst>
      <p:ext uri="{BB962C8B-B14F-4D97-AF65-F5344CB8AC3E}">
        <p14:creationId xmlns:p14="http://schemas.microsoft.com/office/powerpoint/2010/main" val="3670210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B15A0-F0CE-48E5-8591-69655F9A2EDF}"/>
              </a:ext>
            </a:extLst>
          </p:cNvPr>
          <p:cNvSpPr>
            <a:spLocks noGrp="1"/>
          </p:cNvSpPr>
          <p:nvPr>
            <p:ph type="title"/>
          </p:nvPr>
        </p:nvSpPr>
        <p:spPr/>
        <p:txBody>
          <a:bodyPr/>
          <a:lstStyle/>
          <a:p>
            <a:r>
              <a:rPr lang="en-CA" dirty="0"/>
              <a:t>Mantis origin</a:t>
            </a:r>
          </a:p>
        </p:txBody>
      </p:sp>
      <p:pic>
        <p:nvPicPr>
          <p:cNvPr id="4" name="Picture 4" descr="Image result for mantis">
            <a:extLst>
              <a:ext uri="{FF2B5EF4-FFF2-40B4-BE49-F238E27FC236}">
                <a16:creationId xmlns:a16="http://schemas.microsoft.com/office/drawing/2014/main" id="{19F0D7B2-7ACF-4260-B30C-0CBF902FBD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7241" y="3912102"/>
            <a:ext cx="6517195" cy="2945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23090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E1BCC-8A27-4B26-8C70-5E6A71D768C7}"/>
              </a:ext>
            </a:extLst>
          </p:cNvPr>
          <p:cNvSpPr>
            <a:spLocks noGrp="1"/>
          </p:cNvSpPr>
          <p:nvPr>
            <p:ph type="title"/>
          </p:nvPr>
        </p:nvSpPr>
        <p:spPr/>
        <p:txBody>
          <a:bodyPr/>
          <a:lstStyle/>
          <a:p>
            <a:r>
              <a:rPr lang="en-CA" dirty="0"/>
              <a:t>Theory of operation</a:t>
            </a:r>
          </a:p>
        </p:txBody>
      </p:sp>
      <p:pic>
        <p:nvPicPr>
          <p:cNvPr id="5" name="Content Placeholder 4">
            <a:extLst>
              <a:ext uri="{FF2B5EF4-FFF2-40B4-BE49-F238E27FC236}">
                <a16:creationId xmlns:a16="http://schemas.microsoft.com/office/drawing/2014/main" id="{2D0EF38D-CBE0-4045-A982-BE49553E98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1465" y="1575719"/>
            <a:ext cx="6848365" cy="5080476"/>
          </a:xfrm>
        </p:spPr>
      </p:pic>
    </p:spTree>
    <p:extLst>
      <p:ext uri="{BB962C8B-B14F-4D97-AF65-F5344CB8AC3E}">
        <p14:creationId xmlns:p14="http://schemas.microsoft.com/office/powerpoint/2010/main" val="41590737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E1BCC-8A27-4B26-8C70-5E6A71D768C7}"/>
              </a:ext>
            </a:extLst>
          </p:cNvPr>
          <p:cNvSpPr>
            <a:spLocks noGrp="1"/>
          </p:cNvSpPr>
          <p:nvPr>
            <p:ph type="title"/>
          </p:nvPr>
        </p:nvSpPr>
        <p:spPr/>
        <p:txBody>
          <a:bodyPr/>
          <a:lstStyle/>
          <a:p>
            <a:r>
              <a:rPr lang="en-CA" dirty="0"/>
              <a:t>Theory of operation</a:t>
            </a:r>
          </a:p>
        </p:txBody>
      </p:sp>
      <p:sp>
        <p:nvSpPr>
          <p:cNvPr id="4" name="Content Placeholder 3">
            <a:extLst>
              <a:ext uri="{FF2B5EF4-FFF2-40B4-BE49-F238E27FC236}">
                <a16:creationId xmlns:a16="http://schemas.microsoft.com/office/drawing/2014/main" id="{9DF1AF3D-6D78-4F80-A987-59D371F94D34}"/>
              </a:ext>
            </a:extLst>
          </p:cNvPr>
          <p:cNvSpPr>
            <a:spLocks noGrp="1"/>
          </p:cNvSpPr>
          <p:nvPr>
            <p:ph idx="1"/>
          </p:nvPr>
        </p:nvSpPr>
        <p:spPr/>
        <p:txBody>
          <a:bodyPr>
            <a:normAutofit lnSpcReduction="10000"/>
          </a:bodyPr>
          <a:lstStyle/>
          <a:p>
            <a:r>
              <a:rPr lang="en-CA" dirty="0"/>
              <a:t>The two basic users that will be using this system would be a student and a professor</a:t>
            </a:r>
          </a:p>
          <a:p>
            <a:endParaRPr lang="en-CA" dirty="0"/>
          </a:p>
          <a:p>
            <a:r>
              <a:rPr lang="en-CA" dirty="0"/>
              <a:t>The student simply wants to upload their assignments online for checking</a:t>
            </a:r>
          </a:p>
          <a:p>
            <a:r>
              <a:rPr lang="en-CA" dirty="0"/>
              <a:t>The teacher simply, wants to view a report of similarity between source codes in a simple and accessible manner for their students work so they can make an accurate decision </a:t>
            </a:r>
          </a:p>
          <a:p>
            <a:endParaRPr lang="en-CA" dirty="0"/>
          </a:p>
          <a:p>
            <a:endParaRPr lang="en-CA" dirty="0"/>
          </a:p>
          <a:p>
            <a:endParaRPr lang="en-CA" dirty="0"/>
          </a:p>
        </p:txBody>
      </p:sp>
    </p:spTree>
    <p:extLst>
      <p:ext uri="{BB962C8B-B14F-4D97-AF65-F5344CB8AC3E}">
        <p14:creationId xmlns:p14="http://schemas.microsoft.com/office/powerpoint/2010/main" val="27999028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7B2CC-EB34-473D-97C4-972E2B1A35E5}"/>
              </a:ext>
            </a:extLst>
          </p:cNvPr>
          <p:cNvSpPr>
            <a:spLocks noGrp="1"/>
          </p:cNvSpPr>
          <p:nvPr>
            <p:ph type="title"/>
          </p:nvPr>
        </p:nvSpPr>
        <p:spPr/>
        <p:txBody>
          <a:bodyPr/>
          <a:lstStyle/>
          <a:p>
            <a:r>
              <a:rPr lang="en-CA" dirty="0"/>
              <a:t>Front end 2 engine</a:t>
            </a:r>
          </a:p>
        </p:txBody>
      </p:sp>
    </p:spTree>
    <p:extLst>
      <p:ext uri="{BB962C8B-B14F-4D97-AF65-F5344CB8AC3E}">
        <p14:creationId xmlns:p14="http://schemas.microsoft.com/office/powerpoint/2010/main" val="2367796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5DD4DA-F6DB-7A44-A63E-FDEC7F0A8DBF}"/>
              </a:ext>
            </a:extLst>
          </p:cNvPr>
          <p:cNvPicPr>
            <a:picLocks noChangeAspect="1"/>
          </p:cNvPicPr>
          <p:nvPr/>
        </p:nvPicPr>
        <p:blipFill>
          <a:blip r:embed="rId2"/>
          <a:stretch>
            <a:fillRect/>
          </a:stretch>
        </p:blipFill>
        <p:spPr>
          <a:xfrm>
            <a:off x="2763350" y="67377"/>
            <a:ext cx="6970101" cy="3519725"/>
          </a:xfrm>
          <a:prstGeom prst="rect">
            <a:avLst/>
          </a:prstGeom>
        </p:spPr>
      </p:pic>
      <p:pic>
        <p:nvPicPr>
          <p:cNvPr id="5" name="Picture 4">
            <a:extLst>
              <a:ext uri="{FF2B5EF4-FFF2-40B4-BE49-F238E27FC236}">
                <a16:creationId xmlns:a16="http://schemas.microsoft.com/office/drawing/2014/main" id="{37715DC6-6230-1040-89C9-2482E5108D14}"/>
              </a:ext>
            </a:extLst>
          </p:cNvPr>
          <p:cNvPicPr>
            <a:picLocks noChangeAspect="1"/>
          </p:cNvPicPr>
          <p:nvPr/>
        </p:nvPicPr>
        <p:blipFill>
          <a:blip r:embed="rId3"/>
          <a:stretch>
            <a:fillRect/>
          </a:stretch>
        </p:blipFill>
        <p:spPr>
          <a:xfrm>
            <a:off x="6933398" y="4107314"/>
            <a:ext cx="1409700" cy="1435100"/>
          </a:xfrm>
          <a:prstGeom prst="rect">
            <a:avLst/>
          </a:prstGeom>
        </p:spPr>
      </p:pic>
      <p:pic>
        <p:nvPicPr>
          <p:cNvPr id="6" name="Picture 5">
            <a:extLst>
              <a:ext uri="{FF2B5EF4-FFF2-40B4-BE49-F238E27FC236}">
                <a16:creationId xmlns:a16="http://schemas.microsoft.com/office/drawing/2014/main" id="{1DA0D0B5-541A-7347-A960-0897C45454DA}"/>
              </a:ext>
            </a:extLst>
          </p:cNvPr>
          <p:cNvPicPr>
            <a:picLocks noChangeAspect="1"/>
          </p:cNvPicPr>
          <p:nvPr/>
        </p:nvPicPr>
        <p:blipFill>
          <a:blip r:embed="rId4"/>
          <a:stretch>
            <a:fillRect/>
          </a:stretch>
        </p:blipFill>
        <p:spPr>
          <a:xfrm>
            <a:off x="3836204" y="4107314"/>
            <a:ext cx="1422400" cy="1422400"/>
          </a:xfrm>
          <a:prstGeom prst="rect">
            <a:avLst/>
          </a:prstGeom>
        </p:spPr>
      </p:pic>
    </p:spTree>
    <p:extLst>
      <p:ext uri="{BB962C8B-B14F-4D97-AF65-F5344CB8AC3E}">
        <p14:creationId xmlns:p14="http://schemas.microsoft.com/office/powerpoint/2010/main" val="2363282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1A98B-E7BB-4124-8616-C6A2F87859F0}"/>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2ECA31F4-FB4C-4FCB-A150-F30A9A83CB11}"/>
              </a:ext>
            </a:extLst>
          </p:cNvPr>
          <p:cNvSpPr>
            <a:spLocks noGrp="1"/>
          </p:cNvSpPr>
          <p:nvPr>
            <p:ph idx="1"/>
          </p:nvPr>
        </p:nvSpPr>
        <p:spPr/>
        <p:txBody>
          <a:bodyPr/>
          <a:lstStyle/>
          <a:p>
            <a:endParaRPr lang="en-CA"/>
          </a:p>
        </p:txBody>
      </p:sp>
      <p:pic>
        <p:nvPicPr>
          <p:cNvPr id="4" name="Picture 3" descr="A screenshot of a cell phone&#10;&#10;Description automatically generated">
            <a:extLst>
              <a:ext uri="{FF2B5EF4-FFF2-40B4-BE49-F238E27FC236}">
                <a16:creationId xmlns:a16="http://schemas.microsoft.com/office/drawing/2014/main" id="{F3ADE762-E0D5-449C-9845-5E9A28C71404}"/>
              </a:ext>
            </a:extLst>
          </p:cNvPr>
          <p:cNvPicPr>
            <a:picLocks noChangeAspect="1"/>
          </p:cNvPicPr>
          <p:nvPr/>
        </p:nvPicPr>
        <p:blipFill>
          <a:blip r:embed="rId2"/>
          <a:stretch>
            <a:fillRect/>
          </a:stretch>
        </p:blipFill>
        <p:spPr>
          <a:xfrm>
            <a:off x="1141412" y="826162"/>
            <a:ext cx="10043144" cy="4984483"/>
          </a:xfrm>
          <a:prstGeom prst="rect">
            <a:avLst/>
          </a:prstGeom>
        </p:spPr>
      </p:pic>
    </p:spTree>
    <p:extLst>
      <p:ext uri="{BB962C8B-B14F-4D97-AF65-F5344CB8AC3E}">
        <p14:creationId xmlns:p14="http://schemas.microsoft.com/office/powerpoint/2010/main" val="21840017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0EB07-E308-7D44-85E3-6D8F7BB8EDBA}"/>
              </a:ext>
            </a:extLst>
          </p:cNvPr>
          <p:cNvSpPr>
            <a:spLocks noGrp="1"/>
          </p:cNvSpPr>
          <p:nvPr>
            <p:ph type="title"/>
          </p:nvPr>
        </p:nvSpPr>
        <p:spPr/>
        <p:txBody>
          <a:bodyPr/>
          <a:lstStyle/>
          <a:p>
            <a:r>
              <a:rPr lang="en-US" dirty="0"/>
              <a:t>Mongo DB</a:t>
            </a:r>
          </a:p>
        </p:txBody>
      </p:sp>
      <p:sp>
        <p:nvSpPr>
          <p:cNvPr id="3" name="Content Placeholder 2">
            <a:extLst>
              <a:ext uri="{FF2B5EF4-FFF2-40B4-BE49-F238E27FC236}">
                <a16:creationId xmlns:a16="http://schemas.microsoft.com/office/drawing/2014/main" id="{F0F00DF2-140E-0140-A4E8-F2684F65B5CB}"/>
              </a:ext>
            </a:extLst>
          </p:cNvPr>
          <p:cNvSpPr>
            <a:spLocks noGrp="1"/>
          </p:cNvSpPr>
          <p:nvPr>
            <p:ph idx="1"/>
          </p:nvPr>
        </p:nvSpPr>
        <p:spPr/>
        <p:txBody>
          <a:bodyPr>
            <a:normAutofit lnSpcReduction="10000"/>
          </a:bodyPr>
          <a:lstStyle/>
          <a:p>
            <a:r>
              <a:rPr lang="en-US" dirty="0"/>
              <a:t>NoSQL database </a:t>
            </a:r>
          </a:p>
          <a:p>
            <a:endParaRPr lang="en-US" dirty="0"/>
          </a:p>
          <a:p>
            <a:r>
              <a:rPr lang="en-US" dirty="0"/>
              <a:t>Document based  </a:t>
            </a:r>
          </a:p>
          <a:p>
            <a:endParaRPr lang="en-US" dirty="0"/>
          </a:p>
          <a:p>
            <a:r>
              <a:rPr lang="en-US" dirty="0"/>
              <a:t>Mongoose </a:t>
            </a:r>
          </a:p>
          <a:p>
            <a:pPr lvl="1"/>
            <a:r>
              <a:rPr lang="en-US" dirty="0"/>
              <a:t>Logic </a:t>
            </a:r>
          </a:p>
          <a:p>
            <a:pPr lvl="1"/>
            <a:r>
              <a:rPr lang="en-US" dirty="0"/>
              <a:t>validation</a:t>
            </a:r>
          </a:p>
        </p:txBody>
      </p:sp>
      <p:pic>
        <p:nvPicPr>
          <p:cNvPr id="5" name="Picture 4" descr="A black and silver text on a screen&#10;&#10;Description automatically generated">
            <a:extLst>
              <a:ext uri="{FF2B5EF4-FFF2-40B4-BE49-F238E27FC236}">
                <a16:creationId xmlns:a16="http://schemas.microsoft.com/office/drawing/2014/main" id="{A34E4098-DB34-8A44-ACA8-51204FE5AB1D}"/>
              </a:ext>
            </a:extLst>
          </p:cNvPr>
          <p:cNvPicPr>
            <a:picLocks noChangeAspect="1"/>
          </p:cNvPicPr>
          <p:nvPr/>
        </p:nvPicPr>
        <p:blipFill>
          <a:blip r:embed="rId3"/>
          <a:stretch>
            <a:fillRect/>
          </a:stretch>
        </p:blipFill>
        <p:spPr>
          <a:xfrm>
            <a:off x="6518564" y="715963"/>
            <a:ext cx="4300538" cy="5461000"/>
          </a:xfrm>
          <a:prstGeom prst="rect">
            <a:avLst/>
          </a:prstGeom>
        </p:spPr>
      </p:pic>
    </p:spTree>
    <p:extLst>
      <p:ext uri="{BB962C8B-B14F-4D97-AF65-F5344CB8AC3E}">
        <p14:creationId xmlns:p14="http://schemas.microsoft.com/office/powerpoint/2010/main" val="33642002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60524-E9E6-9C4D-BC66-316FD66E3C90}"/>
              </a:ext>
            </a:extLst>
          </p:cNvPr>
          <p:cNvSpPr>
            <a:spLocks noGrp="1"/>
          </p:cNvSpPr>
          <p:nvPr>
            <p:ph type="title"/>
          </p:nvPr>
        </p:nvSpPr>
        <p:spPr/>
        <p:txBody>
          <a:bodyPr/>
          <a:lstStyle/>
          <a:p>
            <a:r>
              <a:rPr lang="en-US" dirty="0"/>
              <a:t>Node.js</a:t>
            </a:r>
          </a:p>
        </p:txBody>
      </p:sp>
      <p:sp>
        <p:nvSpPr>
          <p:cNvPr id="3" name="Content Placeholder 2">
            <a:extLst>
              <a:ext uri="{FF2B5EF4-FFF2-40B4-BE49-F238E27FC236}">
                <a16:creationId xmlns:a16="http://schemas.microsoft.com/office/drawing/2014/main" id="{B6B52D68-1143-9B45-A389-8CC9FAA0E226}"/>
              </a:ext>
            </a:extLst>
          </p:cNvPr>
          <p:cNvSpPr>
            <a:spLocks noGrp="1"/>
          </p:cNvSpPr>
          <p:nvPr>
            <p:ph idx="1"/>
          </p:nvPr>
        </p:nvSpPr>
        <p:spPr/>
        <p:txBody>
          <a:bodyPr/>
          <a:lstStyle/>
          <a:p>
            <a:pPr>
              <a:buFontTx/>
              <a:buChar char="-"/>
            </a:pPr>
            <a:r>
              <a:rPr lang="en-US" dirty="0" err="1"/>
              <a:t>Javascript</a:t>
            </a:r>
            <a:r>
              <a:rPr lang="en-US" dirty="0"/>
              <a:t> runtime environment (server side)</a:t>
            </a:r>
          </a:p>
          <a:p>
            <a:pPr>
              <a:buFontTx/>
              <a:buChar char="-"/>
            </a:pPr>
            <a:endParaRPr lang="en-US" dirty="0"/>
          </a:p>
          <a:p>
            <a:pPr>
              <a:buFontTx/>
              <a:buChar char="-"/>
            </a:pPr>
            <a:r>
              <a:rPr lang="en-US" dirty="0"/>
              <a:t>Runs back-end application via express</a:t>
            </a:r>
          </a:p>
          <a:p>
            <a:pPr marL="0" indent="0">
              <a:buNone/>
            </a:pPr>
            <a:endParaRPr lang="en-US" dirty="0"/>
          </a:p>
          <a:p>
            <a:pPr>
              <a:buFontTx/>
              <a:buChar char="-"/>
            </a:pPr>
            <a:r>
              <a:rPr lang="en-US" dirty="0"/>
              <a:t>Asynchronous, event-driven engine</a:t>
            </a:r>
          </a:p>
        </p:txBody>
      </p:sp>
    </p:spTree>
    <p:extLst>
      <p:ext uri="{BB962C8B-B14F-4D97-AF65-F5344CB8AC3E}">
        <p14:creationId xmlns:p14="http://schemas.microsoft.com/office/powerpoint/2010/main" val="14203540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8FF30-7F88-2640-BEE5-591F63724B32}"/>
              </a:ext>
            </a:extLst>
          </p:cNvPr>
          <p:cNvSpPr>
            <a:spLocks noGrp="1"/>
          </p:cNvSpPr>
          <p:nvPr>
            <p:ph type="title"/>
          </p:nvPr>
        </p:nvSpPr>
        <p:spPr/>
        <p:txBody>
          <a:bodyPr/>
          <a:lstStyle/>
          <a:p>
            <a:r>
              <a:rPr lang="en-US" dirty="0"/>
              <a:t>Express</a:t>
            </a:r>
          </a:p>
        </p:txBody>
      </p:sp>
      <p:sp>
        <p:nvSpPr>
          <p:cNvPr id="3" name="Content Placeholder 2">
            <a:extLst>
              <a:ext uri="{FF2B5EF4-FFF2-40B4-BE49-F238E27FC236}">
                <a16:creationId xmlns:a16="http://schemas.microsoft.com/office/drawing/2014/main" id="{2B492FFE-8CE7-C345-9E12-D4E6B27F5A64}"/>
              </a:ext>
            </a:extLst>
          </p:cNvPr>
          <p:cNvSpPr>
            <a:spLocks noGrp="1"/>
          </p:cNvSpPr>
          <p:nvPr>
            <p:ph idx="1"/>
          </p:nvPr>
        </p:nvSpPr>
        <p:spPr/>
        <p:txBody>
          <a:bodyPr/>
          <a:lstStyle/>
          <a:p>
            <a:pPr>
              <a:buFontTx/>
              <a:buChar char="-"/>
            </a:pPr>
            <a:r>
              <a:rPr lang="en-US" dirty="0"/>
              <a:t>Module in Node.js</a:t>
            </a:r>
          </a:p>
          <a:p>
            <a:pPr>
              <a:buFontTx/>
              <a:buChar char="-"/>
            </a:pPr>
            <a:endParaRPr lang="en-US" dirty="0"/>
          </a:p>
          <a:p>
            <a:pPr>
              <a:buFontTx/>
              <a:buChar char="-"/>
            </a:pPr>
            <a:r>
              <a:rPr lang="en-US" dirty="0"/>
              <a:t>REST </a:t>
            </a:r>
            <a:r>
              <a:rPr lang="en-US" dirty="0" err="1"/>
              <a:t>api</a:t>
            </a:r>
            <a:r>
              <a:rPr lang="en-US" dirty="0"/>
              <a:t>  </a:t>
            </a:r>
          </a:p>
        </p:txBody>
      </p:sp>
      <p:pic>
        <p:nvPicPr>
          <p:cNvPr id="6" name="Picture 5" descr="A screenshot of a cell phone&#10;&#10;Description automatically generated">
            <a:extLst>
              <a:ext uri="{FF2B5EF4-FFF2-40B4-BE49-F238E27FC236}">
                <a16:creationId xmlns:a16="http://schemas.microsoft.com/office/drawing/2014/main" id="{43570464-6BE4-7D49-B237-7D8F2A1C9549}"/>
              </a:ext>
            </a:extLst>
          </p:cNvPr>
          <p:cNvPicPr>
            <a:picLocks noChangeAspect="1"/>
          </p:cNvPicPr>
          <p:nvPr/>
        </p:nvPicPr>
        <p:blipFill>
          <a:blip r:embed="rId2"/>
          <a:stretch>
            <a:fillRect/>
          </a:stretch>
        </p:blipFill>
        <p:spPr>
          <a:xfrm>
            <a:off x="5994780" y="681037"/>
            <a:ext cx="5846351" cy="4748305"/>
          </a:xfrm>
          <a:prstGeom prst="rect">
            <a:avLst/>
          </a:prstGeom>
        </p:spPr>
      </p:pic>
    </p:spTree>
    <p:extLst>
      <p:ext uri="{BB962C8B-B14F-4D97-AF65-F5344CB8AC3E}">
        <p14:creationId xmlns:p14="http://schemas.microsoft.com/office/powerpoint/2010/main" val="6497677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E3575-8CA4-594B-8F07-104573746869}"/>
              </a:ext>
            </a:extLst>
          </p:cNvPr>
          <p:cNvSpPr>
            <a:spLocks noGrp="1"/>
          </p:cNvSpPr>
          <p:nvPr>
            <p:ph type="title"/>
          </p:nvPr>
        </p:nvSpPr>
        <p:spPr/>
        <p:txBody>
          <a:bodyPr/>
          <a:lstStyle/>
          <a:p>
            <a:r>
              <a:rPr lang="en-US" dirty="0"/>
              <a:t>React and Redux</a:t>
            </a:r>
          </a:p>
        </p:txBody>
      </p:sp>
      <p:sp>
        <p:nvSpPr>
          <p:cNvPr id="3" name="Content Placeholder 2">
            <a:extLst>
              <a:ext uri="{FF2B5EF4-FFF2-40B4-BE49-F238E27FC236}">
                <a16:creationId xmlns:a16="http://schemas.microsoft.com/office/drawing/2014/main" id="{1E804CC4-3283-D74B-A601-61832DFFAF2F}"/>
              </a:ext>
            </a:extLst>
          </p:cNvPr>
          <p:cNvSpPr>
            <a:spLocks noGrp="1"/>
          </p:cNvSpPr>
          <p:nvPr>
            <p:ph idx="1"/>
          </p:nvPr>
        </p:nvSpPr>
        <p:spPr/>
        <p:txBody>
          <a:bodyPr>
            <a:normAutofit/>
          </a:bodyPr>
          <a:lstStyle/>
          <a:p>
            <a:pPr>
              <a:buFontTx/>
              <a:buChar char="-"/>
            </a:pPr>
            <a:r>
              <a:rPr lang="en-US" dirty="0" err="1"/>
              <a:t>Javascript</a:t>
            </a:r>
            <a:r>
              <a:rPr lang="en-US" dirty="0"/>
              <a:t> front-end library </a:t>
            </a:r>
          </a:p>
          <a:p>
            <a:pPr lvl="1">
              <a:buFontTx/>
              <a:buChar char="-"/>
            </a:pPr>
            <a:r>
              <a:rPr lang="en-US" dirty="0"/>
              <a:t>Builds user interface via JSX</a:t>
            </a:r>
          </a:p>
          <a:p>
            <a:pPr>
              <a:buFontTx/>
              <a:buChar char="-"/>
            </a:pPr>
            <a:endParaRPr lang="en-US" dirty="0"/>
          </a:p>
          <a:p>
            <a:pPr>
              <a:buFontTx/>
              <a:buChar char="-"/>
            </a:pPr>
            <a:r>
              <a:rPr lang="en-US" dirty="0"/>
              <a:t>Virtual DOM vs DOM</a:t>
            </a:r>
          </a:p>
          <a:p>
            <a:pPr>
              <a:buFontTx/>
              <a:buChar char="-"/>
            </a:pPr>
            <a:endParaRPr lang="en-US" dirty="0"/>
          </a:p>
          <a:p>
            <a:pPr>
              <a:buFontTx/>
              <a:buChar char="-"/>
            </a:pPr>
            <a:r>
              <a:rPr lang="en-US" dirty="0"/>
              <a:t>Component level state vs. application level state </a:t>
            </a:r>
          </a:p>
          <a:p>
            <a:pPr marL="0" indent="0">
              <a:buNone/>
            </a:pPr>
            <a:endParaRPr lang="en-US" dirty="0"/>
          </a:p>
        </p:txBody>
      </p:sp>
    </p:spTree>
    <p:extLst>
      <p:ext uri="{BB962C8B-B14F-4D97-AF65-F5344CB8AC3E}">
        <p14:creationId xmlns:p14="http://schemas.microsoft.com/office/powerpoint/2010/main" val="30618438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A82D-EDC0-6141-85BD-3A9F52ED9CA9}"/>
              </a:ext>
            </a:extLst>
          </p:cNvPr>
          <p:cNvSpPr>
            <a:spLocks noGrp="1"/>
          </p:cNvSpPr>
          <p:nvPr>
            <p:ph type="title"/>
          </p:nvPr>
        </p:nvSpPr>
        <p:spPr/>
        <p:txBody>
          <a:bodyPr/>
          <a:lstStyle/>
          <a:p>
            <a:r>
              <a:rPr lang="en-US" dirty="0"/>
              <a:t>JWT Web Token</a:t>
            </a:r>
          </a:p>
        </p:txBody>
      </p:sp>
      <p:sp>
        <p:nvSpPr>
          <p:cNvPr id="3" name="Content Placeholder 2">
            <a:extLst>
              <a:ext uri="{FF2B5EF4-FFF2-40B4-BE49-F238E27FC236}">
                <a16:creationId xmlns:a16="http://schemas.microsoft.com/office/drawing/2014/main" id="{07CECE15-6320-EA4D-A891-B2C08F760060}"/>
              </a:ext>
            </a:extLst>
          </p:cNvPr>
          <p:cNvSpPr>
            <a:spLocks noGrp="1"/>
          </p:cNvSpPr>
          <p:nvPr>
            <p:ph idx="1"/>
          </p:nvPr>
        </p:nvSpPr>
        <p:spPr/>
        <p:txBody>
          <a:bodyPr/>
          <a:lstStyle/>
          <a:p>
            <a:pPr marL="0" indent="0">
              <a:buNone/>
            </a:pPr>
            <a:r>
              <a:rPr lang="en-US" dirty="0"/>
              <a:t>- </a:t>
            </a:r>
            <a:r>
              <a:rPr lang="en-US" dirty="0" err="1"/>
              <a:t>Jwt</a:t>
            </a:r>
            <a:r>
              <a:rPr lang="en-US" dirty="0"/>
              <a:t> token </a:t>
            </a:r>
          </a:p>
          <a:p>
            <a:pPr lvl="1"/>
            <a:endParaRPr lang="en-US" dirty="0"/>
          </a:p>
          <a:p>
            <a:pPr marL="457200" lvl="1" indent="0">
              <a:buNone/>
            </a:pPr>
            <a:r>
              <a:rPr lang="en-US" dirty="0"/>
              <a:t>- Bearer token </a:t>
            </a:r>
          </a:p>
          <a:p>
            <a:pPr lvl="1"/>
            <a:endParaRPr lang="en-US" dirty="0"/>
          </a:p>
          <a:p>
            <a:pPr lvl="1"/>
            <a:endParaRPr lang="en-US" dirty="0"/>
          </a:p>
        </p:txBody>
      </p:sp>
      <p:pic>
        <p:nvPicPr>
          <p:cNvPr id="5" name="Picture 4" descr="A screenshot of a cell phone&#10;&#10;Description automatically generated">
            <a:extLst>
              <a:ext uri="{FF2B5EF4-FFF2-40B4-BE49-F238E27FC236}">
                <a16:creationId xmlns:a16="http://schemas.microsoft.com/office/drawing/2014/main" id="{8DBC7F85-CE22-1947-AB66-E6CDAEB75D81}"/>
              </a:ext>
            </a:extLst>
          </p:cNvPr>
          <p:cNvPicPr>
            <a:picLocks noChangeAspect="1"/>
          </p:cNvPicPr>
          <p:nvPr/>
        </p:nvPicPr>
        <p:blipFill>
          <a:blip r:embed="rId2"/>
          <a:stretch>
            <a:fillRect/>
          </a:stretch>
        </p:blipFill>
        <p:spPr>
          <a:xfrm>
            <a:off x="3459255" y="1690688"/>
            <a:ext cx="7881577" cy="4024312"/>
          </a:xfrm>
          <a:prstGeom prst="rect">
            <a:avLst/>
          </a:prstGeom>
        </p:spPr>
      </p:pic>
    </p:spTree>
    <p:extLst>
      <p:ext uri="{BB962C8B-B14F-4D97-AF65-F5344CB8AC3E}">
        <p14:creationId xmlns:p14="http://schemas.microsoft.com/office/powerpoint/2010/main" val="1218148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4BC93-DAD3-4AD6-993F-1A8C629BDCE6}"/>
              </a:ext>
            </a:extLst>
          </p:cNvPr>
          <p:cNvSpPr>
            <a:spLocks noGrp="1"/>
          </p:cNvSpPr>
          <p:nvPr>
            <p:ph type="title"/>
          </p:nvPr>
        </p:nvSpPr>
        <p:spPr/>
        <p:txBody>
          <a:bodyPr/>
          <a:lstStyle/>
          <a:p>
            <a:r>
              <a:rPr lang="en-CA" dirty="0"/>
              <a:t>History/Plan	</a:t>
            </a:r>
          </a:p>
        </p:txBody>
      </p:sp>
      <p:sp>
        <p:nvSpPr>
          <p:cNvPr id="3" name="Content Placeholder 2">
            <a:extLst>
              <a:ext uri="{FF2B5EF4-FFF2-40B4-BE49-F238E27FC236}">
                <a16:creationId xmlns:a16="http://schemas.microsoft.com/office/drawing/2014/main" id="{ECD370BF-79BD-469D-87AA-A4ED602BE266}"/>
              </a:ext>
            </a:extLst>
          </p:cNvPr>
          <p:cNvSpPr>
            <a:spLocks noGrp="1"/>
          </p:cNvSpPr>
          <p:nvPr>
            <p:ph idx="1"/>
          </p:nvPr>
        </p:nvSpPr>
        <p:spPr/>
        <p:txBody>
          <a:bodyPr/>
          <a:lstStyle/>
          <a:p>
            <a:r>
              <a:rPr lang="en-CA" dirty="0"/>
              <a:t>Upon meeting, we decided to have weekly meetings</a:t>
            </a:r>
          </a:p>
          <a:p>
            <a:r>
              <a:rPr lang="en-CA" dirty="0"/>
              <a:t>We believed it would be ideal to do so because we would be able to keep everyone on the same page and to discuss any issues or questions</a:t>
            </a:r>
          </a:p>
          <a:p>
            <a:endParaRPr lang="en-CA" dirty="0"/>
          </a:p>
        </p:txBody>
      </p:sp>
    </p:spTree>
    <p:extLst>
      <p:ext uri="{BB962C8B-B14F-4D97-AF65-F5344CB8AC3E}">
        <p14:creationId xmlns:p14="http://schemas.microsoft.com/office/powerpoint/2010/main" val="7396708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BC221-9C33-4F99-BEA5-A27F751CC8E1}"/>
              </a:ext>
            </a:extLst>
          </p:cNvPr>
          <p:cNvSpPr>
            <a:spLocks noGrp="1"/>
          </p:cNvSpPr>
          <p:nvPr>
            <p:ph type="title"/>
          </p:nvPr>
        </p:nvSpPr>
        <p:spPr/>
        <p:txBody>
          <a:bodyPr/>
          <a:lstStyle/>
          <a:p>
            <a:r>
              <a:rPr lang="en-CA" dirty="0"/>
              <a:t>demonstration</a:t>
            </a:r>
          </a:p>
        </p:txBody>
      </p:sp>
      <p:sp>
        <p:nvSpPr>
          <p:cNvPr id="3" name="Content Placeholder 2">
            <a:extLst>
              <a:ext uri="{FF2B5EF4-FFF2-40B4-BE49-F238E27FC236}">
                <a16:creationId xmlns:a16="http://schemas.microsoft.com/office/drawing/2014/main" id="{032EEC61-37B4-4F8A-BAEA-09E8A7EBBA9C}"/>
              </a:ext>
            </a:extLst>
          </p:cNvPr>
          <p:cNvSpPr>
            <a:spLocks noGrp="1"/>
          </p:cNvSpPr>
          <p:nvPr>
            <p:ph idx="1"/>
          </p:nvPr>
        </p:nvSpPr>
        <p:spPr/>
        <p:txBody>
          <a:bodyPr/>
          <a:lstStyle/>
          <a:p>
            <a:r>
              <a:rPr lang="en-CA" dirty="0"/>
              <a:t>Please refer to our demonstration laptop </a:t>
            </a:r>
          </a:p>
        </p:txBody>
      </p:sp>
    </p:spTree>
    <p:extLst>
      <p:ext uri="{BB962C8B-B14F-4D97-AF65-F5344CB8AC3E}">
        <p14:creationId xmlns:p14="http://schemas.microsoft.com/office/powerpoint/2010/main" val="3143957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6245-25FC-4AE1-8370-B7903733A56F}"/>
              </a:ext>
            </a:extLst>
          </p:cNvPr>
          <p:cNvSpPr>
            <a:spLocks noGrp="1"/>
          </p:cNvSpPr>
          <p:nvPr>
            <p:ph type="title"/>
          </p:nvPr>
        </p:nvSpPr>
        <p:spPr/>
        <p:txBody>
          <a:bodyPr/>
          <a:lstStyle/>
          <a:p>
            <a:r>
              <a:rPr lang="en-CA" dirty="0"/>
              <a:t>History</a:t>
            </a:r>
          </a:p>
        </p:txBody>
      </p:sp>
      <p:sp>
        <p:nvSpPr>
          <p:cNvPr id="3" name="Content Placeholder 2">
            <a:extLst>
              <a:ext uri="{FF2B5EF4-FFF2-40B4-BE49-F238E27FC236}">
                <a16:creationId xmlns:a16="http://schemas.microsoft.com/office/drawing/2014/main" id="{BDFCD534-1C30-4370-9AEC-4AE14D9BF5C3}"/>
              </a:ext>
            </a:extLst>
          </p:cNvPr>
          <p:cNvSpPr>
            <a:spLocks noGrp="1"/>
          </p:cNvSpPr>
          <p:nvPr>
            <p:ph idx="1"/>
          </p:nvPr>
        </p:nvSpPr>
        <p:spPr/>
        <p:txBody>
          <a:bodyPr/>
          <a:lstStyle/>
          <a:p>
            <a:r>
              <a:rPr lang="en-CA" dirty="0"/>
              <a:t>We began researching various systems to get an idea of what was to be done as we created the SRS document</a:t>
            </a:r>
          </a:p>
          <a:p>
            <a:endParaRPr lang="en-CA" dirty="0"/>
          </a:p>
          <a:p>
            <a:r>
              <a:rPr lang="en-CA" dirty="0"/>
              <a:t>MOSS simple, code changed to tokens, and looks for matches of lines and tokens between two source codes</a:t>
            </a:r>
          </a:p>
          <a:p>
            <a:r>
              <a:rPr lang="en-CA" dirty="0" err="1"/>
              <a:t>Jplag</a:t>
            </a:r>
            <a:r>
              <a:rPr lang="en-CA" dirty="0"/>
              <a:t>, similar idea, tokenizing </a:t>
            </a:r>
          </a:p>
        </p:txBody>
      </p:sp>
      <p:pic>
        <p:nvPicPr>
          <p:cNvPr id="2050" name="Picture 2" descr="Image result for srs document">
            <a:extLst>
              <a:ext uri="{FF2B5EF4-FFF2-40B4-BE49-F238E27FC236}">
                <a16:creationId xmlns:a16="http://schemas.microsoft.com/office/drawing/2014/main" id="{04FEACEE-1E2F-4CD9-9874-664E37412A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7380" y="16042"/>
            <a:ext cx="4364620" cy="2097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757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46443-C5A5-4D93-AEE9-CCDA3A0A7A98}"/>
              </a:ext>
            </a:extLst>
          </p:cNvPr>
          <p:cNvSpPr>
            <a:spLocks noGrp="1"/>
          </p:cNvSpPr>
          <p:nvPr>
            <p:ph type="title"/>
          </p:nvPr>
        </p:nvSpPr>
        <p:spPr/>
        <p:txBody>
          <a:bodyPr/>
          <a:lstStyle/>
          <a:p>
            <a:r>
              <a:rPr lang="en-CA" dirty="0"/>
              <a:t>planning	</a:t>
            </a:r>
          </a:p>
        </p:txBody>
      </p:sp>
      <p:sp>
        <p:nvSpPr>
          <p:cNvPr id="3" name="Content Placeholder 2">
            <a:extLst>
              <a:ext uri="{FF2B5EF4-FFF2-40B4-BE49-F238E27FC236}">
                <a16:creationId xmlns:a16="http://schemas.microsoft.com/office/drawing/2014/main" id="{EFEDB6F5-6C56-47A3-B27F-E79C973EF40B}"/>
              </a:ext>
            </a:extLst>
          </p:cNvPr>
          <p:cNvSpPr>
            <a:spLocks noGrp="1"/>
          </p:cNvSpPr>
          <p:nvPr>
            <p:ph idx="1"/>
          </p:nvPr>
        </p:nvSpPr>
        <p:spPr/>
        <p:txBody>
          <a:bodyPr/>
          <a:lstStyle/>
          <a:p>
            <a:r>
              <a:rPr lang="en-CA" dirty="0"/>
              <a:t>From research we realized that some sort of tokenizing and comparison of those tokens is what needed to focus on in order to have an effective algorithm </a:t>
            </a:r>
          </a:p>
          <a:p>
            <a:endParaRPr lang="en-CA" dirty="0"/>
          </a:p>
          <a:p>
            <a:r>
              <a:rPr lang="en-CA" dirty="0"/>
              <a:t>For our interface we wanted to use technology that was current, so we decided to go with Microsoft Azure, a cloud based service for full application and service development</a:t>
            </a:r>
          </a:p>
        </p:txBody>
      </p:sp>
      <p:pic>
        <p:nvPicPr>
          <p:cNvPr id="3074" name="Picture 2" descr="Image result for tokens">
            <a:extLst>
              <a:ext uri="{FF2B5EF4-FFF2-40B4-BE49-F238E27FC236}">
                <a16:creationId xmlns:a16="http://schemas.microsoft.com/office/drawing/2014/main" id="{44FEB087-DEC8-4814-99E8-1AEDC2EBAD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0021" y="0"/>
            <a:ext cx="3801979" cy="2097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418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4473B-F34B-4DF5-878A-470742F5EDE8}"/>
              </a:ext>
            </a:extLst>
          </p:cNvPr>
          <p:cNvSpPr>
            <a:spLocks noGrp="1"/>
          </p:cNvSpPr>
          <p:nvPr>
            <p:ph type="title"/>
          </p:nvPr>
        </p:nvSpPr>
        <p:spPr/>
        <p:txBody>
          <a:bodyPr/>
          <a:lstStyle/>
          <a:p>
            <a:r>
              <a:rPr lang="en-CA" dirty="0"/>
              <a:t>User interface</a:t>
            </a:r>
          </a:p>
        </p:txBody>
      </p:sp>
      <p:sp>
        <p:nvSpPr>
          <p:cNvPr id="3" name="Content Placeholder 2">
            <a:extLst>
              <a:ext uri="{FF2B5EF4-FFF2-40B4-BE49-F238E27FC236}">
                <a16:creationId xmlns:a16="http://schemas.microsoft.com/office/drawing/2014/main" id="{92F899A2-14A8-4053-9E60-F576887BEB7F}"/>
              </a:ext>
            </a:extLst>
          </p:cNvPr>
          <p:cNvSpPr>
            <a:spLocks noGrp="1"/>
          </p:cNvSpPr>
          <p:nvPr>
            <p:ph idx="1"/>
          </p:nvPr>
        </p:nvSpPr>
        <p:spPr/>
        <p:txBody>
          <a:bodyPr/>
          <a:lstStyle/>
          <a:p>
            <a:r>
              <a:rPr lang="en-CA" dirty="0"/>
              <a:t>Students and teachers have access to our Mantis plagiarism checker from our user interface online</a:t>
            </a:r>
          </a:p>
        </p:txBody>
      </p:sp>
      <p:pic>
        <p:nvPicPr>
          <p:cNvPr id="4" name="Picture 3">
            <a:extLst>
              <a:ext uri="{FF2B5EF4-FFF2-40B4-BE49-F238E27FC236}">
                <a16:creationId xmlns:a16="http://schemas.microsoft.com/office/drawing/2014/main" id="{4FDEAC3B-F0E3-45CF-8DEB-4F0A87659A7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17800" y="3429000"/>
            <a:ext cx="4831715" cy="2939131"/>
          </a:xfrm>
          <a:prstGeom prst="rect">
            <a:avLst/>
          </a:prstGeom>
        </p:spPr>
      </p:pic>
      <p:pic>
        <p:nvPicPr>
          <p:cNvPr id="7" name="Picture 6">
            <a:extLst>
              <a:ext uri="{FF2B5EF4-FFF2-40B4-BE49-F238E27FC236}">
                <a16:creationId xmlns:a16="http://schemas.microsoft.com/office/drawing/2014/main" id="{14217EA5-DA37-4A08-8307-65D79C371D3D}"/>
              </a:ext>
            </a:extLst>
          </p:cNvPr>
          <p:cNvPicPr>
            <a:picLocks noChangeAspect="1"/>
          </p:cNvPicPr>
          <p:nvPr/>
        </p:nvPicPr>
        <p:blipFill>
          <a:blip r:embed="rId3"/>
          <a:stretch>
            <a:fillRect/>
          </a:stretch>
        </p:blipFill>
        <p:spPr>
          <a:xfrm>
            <a:off x="5660723" y="2875965"/>
            <a:ext cx="6210300" cy="3600450"/>
          </a:xfrm>
          <a:prstGeom prst="rect">
            <a:avLst/>
          </a:prstGeom>
        </p:spPr>
      </p:pic>
    </p:spTree>
    <p:extLst>
      <p:ext uri="{BB962C8B-B14F-4D97-AF65-F5344CB8AC3E}">
        <p14:creationId xmlns:p14="http://schemas.microsoft.com/office/powerpoint/2010/main" val="3719105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ED6BF-5323-4D93-8118-3124E5C83BAF}"/>
              </a:ext>
            </a:extLst>
          </p:cNvPr>
          <p:cNvSpPr>
            <a:spLocks noGrp="1"/>
          </p:cNvSpPr>
          <p:nvPr>
            <p:ph type="title"/>
          </p:nvPr>
        </p:nvSpPr>
        <p:spPr/>
        <p:txBody>
          <a:bodyPr/>
          <a:lstStyle/>
          <a:p>
            <a:r>
              <a:rPr lang="en-CA" dirty="0"/>
              <a:t>Input</a:t>
            </a:r>
          </a:p>
        </p:txBody>
      </p:sp>
      <p:sp>
        <p:nvSpPr>
          <p:cNvPr id="3" name="Content Placeholder 2">
            <a:extLst>
              <a:ext uri="{FF2B5EF4-FFF2-40B4-BE49-F238E27FC236}">
                <a16:creationId xmlns:a16="http://schemas.microsoft.com/office/drawing/2014/main" id="{C7373250-05EA-4314-84C9-E33896398CF7}"/>
              </a:ext>
            </a:extLst>
          </p:cNvPr>
          <p:cNvSpPr>
            <a:spLocks noGrp="1"/>
          </p:cNvSpPr>
          <p:nvPr>
            <p:ph idx="1"/>
          </p:nvPr>
        </p:nvSpPr>
        <p:spPr/>
        <p:txBody>
          <a:bodyPr/>
          <a:lstStyle/>
          <a:p>
            <a:r>
              <a:rPr lang="en-CA" dirty="0"/>
              <a:t>Our inputs will be source codes for specific programming languages, in our case Java</a:t>
            </a:r>
          </a:p>
          <a:p>
            <a:r>
              <a:rPr lang="en-CA" dirty="0"/>
              <a:t>Users can upload a zip/folder as their assignment</a:t>
            </a:r>
          </a:p>
          <a:p>
            <a:r>
              <a:rPr lang="en-CA" dirty="0"/>
              <a:t>With project folders, there are many files that are not actual source code</a:t>
            </a:r>
          </a:p>
          <a:p>
            <a:r>
              <a:rPr lang="en-CA" dirty="0"/>
              <a:t>We needed to remove these files and keep source code only</a:t>
            </a:r>
          </a:p>
        </p:txBody>
      </p:sp>
    </p:spTree>
    <p:extLst>
      <p:ext uri="{BB962C8B-B14F-4D97-AF65-F5344CB8AC3E}">
        <p14:creationId xmlns:p14="http://schemas.microsoft.com/office/powerpoint/2010/main" val="1895614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FB5CA-6C81-4440-BD83-30ECE4A544E5}"/>
              </a:ext>
            </a:extLst>
          </p:cNvPr>
          <p:cNvSpPr>
            <a:spLocks noGrp="1"/>
          </p:cNvSpPr>
          <p:nvPr>
            <p:ph type="title"/>
          </p:nvPr>
        </p:nvSpPr>
        <p:spPr/>
        <p:txBody>
          <a:bodyPr/>
          <a:lstStyle/>
          <a:p>
            <a:r>
              <a:rPr lang="en-CA" dirty="0"/>
              <a:t>Unzip files and removing useless files</a:t>
            </a:r>
          </a:p>
        </p:txBody>
      </p:sp>
      <p:sp>
        <p:nvSpPr>
          <p:cNvPr id="3" name="Content Placeholder 2">
            <a:extLst>
              <a:ext uri="{FF2B5EF4-FFF2-40B4-BE49-F238E27FC236}">
                <a16:creationId xmlns:a16="http://schemas.microsoft.com/office/drawing/2014/main" id="{85BD1A2A-645B-475B-9447-32886C4EA3CD}"/>
              </a:ext>
            </a:extLst>
          </p:cNvPr>
          <p:cNvSpPr>
            <a:spLocks noGrp="1"/>
          </p:cNvSpPr>
          <p:nvPr>
            <p:ph idx="1"/>
          </p:nvPr>
        </p:nvSpPr>
        <p:spPr/>
        <p:txBody>
          <a:bodyPr/>
          <a:lstStyle/>
          <a:p>
            <a:r>
              <a:rPr lang="en-CA" dirty="0"/>
              <a:t>The website is able to unzip files and deduce whether the file submitted is correct, if it is not, then the file that is improper is removed</a:t>
            </a:r>
          </a:p>
          <a:p>
            <a:r>
              <a:rPr lang="en-CA" dirty="0"/>
              <a:t>Using PHP command or Java</a:t>
            </a:r>
          </a:p>
          <a:p>
            <a:pPr marL="0" indent="0">
              <a:buNone/>
            </a:pPr>
            <a:endParaRPr lang="en-CA" dirty="0"/>
          </a:p>
        </p:txBody>
      </p:sp>
      <p:pic>
        <p:nvPicPr>
          <p:cNvPr id="4" name="Picture 3">
            <a:extLst>
              <a:ext uri="{FF2B5EF4-FFF2-40B4-BE49-F238E27FC236}">
                <a16:creationId xmlns:a16="http://schemas.microsoft.com/office/drawing/2014/main" id="{AF900AC8-CE2D-4E45-B61F-9511ACCDC7D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485950" y="4363084"/>
            <a:ext cx="7642008" cy="1876397"/>
          </a:xfrm>
          <a:prstGeom prst="rect">
            <a:avLst/>
          </a:prstGeom>
        </p:spPr>
      </p:pic>
    </p:spTree>
    <p:extLst>
      <p:ext uri="{BB962C8B-B14F-4D97-AF65-F5344CB8AC3E}">
        <p14:creationId xmlns:p14="http://schemas.microsoft.com/office/powerpoint/2010/main" val="1568827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1369</TotalTime>
  <Words>1416</Words>
  <Application>Microsoft Office PowerPoint</Application>
  <PresentationFormat>Widescreen</PresentationFormat>
  <Paragraphs>210</Paragraphs>
  <Slides>40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Agency FB</vt:lpstr>
      <vt:lpstr>Arial</vt:lpstr>
      <vt:lpstr>Calibri</vt:lpstr>
      <vt:lpstr>Trebuchet MS</vt:lpstr>
      <vt:lpstr>Tw Cen MT</vt:lpstr>
      <vt:lpstr>Circuit</vt:lpstr>
      <vt:lpstr>Mantis </vt:lpstr>
      <vt:lpstr>Overview of presentation</vt:lpstr>
      <vt:lpstr>Mantis origin</vt:lpstr>
      <vt:lpstr>History/Plan </vt:lpstr>
      <vt:lpstr>History</vt:lpstr>
      <vt:lpstr>planning </vt:lpstr>
      <vt:lpstr>User interface</vt:lpstr>
      <vt:lpstr>Input</vt:lpstr>
      <vt:lpstr>Unzip files and removing useless files</vt:lpstr>
      <vt:lpstr>Engine</vt:lpstr>
      <vt:lpstr>Tokenization</vt:lpstr>
      <vt:lpstr>PowerPoint Presentation</vt:lpstr>
      <vt:lpstr>PowerPoint Presentation</vt:lpstr>
      <vt:lpstr>PowerPoint Presentation</vt:lpstr>
      <vt:lpstr>Programs</vt:lpstr>
      <vt:lpstr>Tokenized</vt:lpstr>
      <vt:lpstr>List of Tokens 1</vt:lpstr>
      <vt:lpstr>List of Tokens 2</vt:lpstr>
      <vt:lpstr>List of Tokens 3</vt:lpstr>
      <vt:lpstr>Example 1</vt:lpstr>
      <vt:lpstr>PowerPoint Presentation</vt:lpstr>
      <vt:lpstr>Changes during development</vt:lpstr>
      <vt:lpstr>Similarity check with our algorithm</vt:lpstr>
      <vt:lpstr>Result</vt:lpstr>
      <vt:lpstr>Check 1: cosine similarity</vt:lpstr>
      <vt:lpstr>PowerPoint Presentation</vt:lpstr>
      <vt:lpstr>PowerPoint Presentation</vt:lpstr>
      <vt:lpstr>Output report </vt:lpstr>
      <vt:lpstr>PowerPoint Presentation</vt:lpstr>
      <vt:lpstr>Theory of operation</vt:lpstr>
      <vt:lpstr>Theory of operation</vt:lpstr>
      <vt:lpstr>Front end 2 engine</vt:lpstr>
      <vt:lpstr>PowerPoint Presentation</vt:lpstr>
      <vt:lpstr>PowerPoint Presentation</vt:lpstr>
      <vt:lpstr>Mongo DB</vt:lpstr>
      <vt:lpstr>Node.js</vt:lpstr>
      <vt:lpstr>Express</vt:lpstr>
      <vt:lpstr>React and Redux</vt:lpstr>
      <vt:lpstr>JWT Web Token</vt:lpstr>
      <vt:lpstr>demonstration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Mantis Customer Progress Meeting</dc:title>
  <dc:creator>Dave</dc:creator>
  <cp:lastModifiedBy>Dave</cp:lastModifiedBy>
  <cp:revision>53</cp:revision>
  <dcterms:created xsi:type="dcterms:W3CDTF">2019-03-31T21:21:55Z</dcterms:created>
  <dcterms:modified xsi:type="dcterms:W3CDTF">2019-04-30T15:24:37Z</dcterms:modified>
</cp:coreProperties>
</file>